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3"/>
  </p:sldMasterIdLst>
  <p:notesMasterIdLst>
    <p:notesMasterId r:id="rId25"/>
  </p:notesMasterIdLst>
  <p:sldIdLst>
    <p:sldId id="256" r:id="rId4"/>
    <p:sldId id="277" r:id="rId5"/>
    <p:sldId id="257" r:id="rId6"/>
    <p:sldId id="258" r:id="rId7"/>
    <p:sldId id="280" r:id="rId8"/>
    <p:sldId id="295" r:id="rId9"/>
    <p:sldId id="308" r:id="rId10"/>
    <p:sldId id="279" r:id="rId11"/>
    <p:sldId id="307" r:id="rId12"/>
    <p:sldId id="286" r:id="rId13"/>
    <p:sldId id="300" r:id="rId14"/>
    <p:sldId id="299" r:id="rId15"/>
    <p:sldId id="306" r:id="rId16"/>
    <p:sldId id="296" r:id="rId17"/>
    <p:sldId id="297" r:id="rId18"/>
    <p:sldId id="305" r:id="rId19"/>
    <p:sldId id="298" r:id="rId20"/>
    <p:sldId id="301" r:id="rId21"/>
    <p:sldId id="304" r:id="rId22"/>
    <p:sldId id="303" r:id="rId23"/>
    <p:sldId id="294" r:id="rId24"/>
  </p:sldIdLst>
  <p:sldSz cx="9144000" cy="5143500" type="screen16x9"/>
  <p:notesSz cx="6858000" cy="9144000"/>
  <p:embeddedFontLst>
    <p:embeddedFont>
      <p:font typeface="Barlow Black" panose="00000A00000000000000" pitchFamily="2" charset="0"/>
      <p:bold r:id="rId26"/>
      <p:boldItalic r:id="rId27"/>
    </p:embeddedFont>
    <p:embeddedFont>
      <p:font typeface="Barlow Condensed" panose="00000506000000000000" pitchFamily="2" charset="0"/>
      <p:regular r:id="rId28"/>
      <p:bold r:id="rId29"/>
      <p:italic r:id="rId30"/>
      <p:boldItalic r:id="rId31"/>
    </p:embeddedFont>
    <p:embeddedFont>
      <p:font typeface="Raleway" pitchFamily="2" charset="0"/>
      <p:regular r:id="rId32"/>
      <p:bold r:id="rId33"/>
      <p:italic r:id="rId34"/>
      <p:boldItalic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35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8.xml"/><Relationship Id="rId34" Type="http://schemas.openxmlformats.org/officeDocument/2006/relationships/font" Target="fonts/font9.fntdata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4.fntdata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405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FBF3599F-5B63-2C30-5CAE-8C1DBEE14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B4138C28-B12B-3E02-68CD-65B765785F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C891D77C-04CF-17AF-2645-190ABB67C3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593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A7F7D4C2-1A98-2208-206C-A54D7E3E5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1CE459E5-CC2C-9B17-E566-D56A0E440B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DB0D71D7-FF5A-3D31-735A-CC198DC7C1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41012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86D0B3C0-45DB-45F0-24C0-3E2095380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C84E212E-8538-0A49-533B-8CBF27A84E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985B8D8C-D8C1-A54F-2A28-0A03491787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030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C38BE600-8B51-F53D-87D1-61B0DF79F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10C34A32-2D89-92DE-413C-07EA77E24D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ED06F0A3-1B68-BA2A-EA9A-53C3BEFB18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2579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8F59DDBA-560B-EF74-B781-EDEF08A9D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0B13940F-7D1D-34CF-BE46-EF622C0D6C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54636BFD-8450-086E-EFD6-25096ADDD7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31374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D70677CC-C06E-1EAE-7AE7-88E7C9C29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A7E9776E-03F4-4335-2697-53F89800DD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C611FCDA-276F-2D17-5748-7EC09DCEF5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66658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D4512EB3-B9F9-9D9A-FCFC-653DDD86B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93D2313B-06BB-C045-B1B1-DB73FB3A63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675DF37F-7651-D6AE-57FE-9036911764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863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E89BD903-64FF-1AD4-1172-FE7BC5158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51091E62-C054-2EA6-F28D-9BFA09AD5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F7464B05-60B4-8197-5046-6DDADA1DB7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931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83102A46-CC38-A5A8-5E58-7253351E3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088701AE-0793-BAC6-25FF-055CC46A00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5A963F83-CA66-2F98-7DCB-38EC8344B3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1887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6501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CBD4BD91-93F0-A0B5-F707-E921FC649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2CDC034D-10A1-3A02-5781-D7264635CA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2C9745CF-95B6-C33D-3F71-25AFADC7F0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01791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788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039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42159F0E-411D-EE1A-7BB3-48F19FEA2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AFDE0114-1B27-5FB7-74A1-B3FF33C8FD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8EB50D52-89A8-391E-DF45-C9139F41F7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9698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F8562D3C-4B07-1CFE-83FA-103714C92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B61F8230-3692-B5E7-9870-6907D895D3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7BB9FFE5-D40C-FF77-9D9E-1A167A4C77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8689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3327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5BB8A9AE-D0B3-29CD-2301-4C741BF99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5a5c374d8_0_170:notes">
            <a:extLst>
              <a:ext uri="{FF2B5EF4-FFF2-40B4-BE49-F238E27FC236}">
                <a16:creationId xmlns:a16="http://schemas.microsoft.com/office/drawing/2014/main" id="{FCA19FD4-5336-3244-AA53-49135ABD88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5a5c374d8_0_170:notes">
            <a:extLst>
              <a:ext uri="{FF2B5EF4-FFF2-40B4-BE49-F238E27FC236}">
                <a16:creationId xmlns:a16="http://schemas.microsoft.com/office/drawing/2014/main" id="{1FBF627B-2B81-F5B7-F4C6-FB5CD9C796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859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77281" y="3109255"/>
            <a:ext cx="1062000" cy="10656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6080419" y="1944747"/>
            <a:ext cx="563100" cy="5652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7577646" y="2054637"/>
            <a:ext cx="1437600" cy="14421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6349358" y="2262935"/>
            <a:ext cx="1168200" cy="11721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7393979" y="1132871"/>
            <a:ext cx="863700" cy="8664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8379561" y="1154194"/>
            <a:ext cx="556800" cy="5589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5799992" y="2864871"/>
            <a:ext cx="450600" cy="4518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6232928" y="3524212"/>
            <a:ext cx="941100" cy="9441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5053837" y="3555375"/>
            <a:ext cx="1086300" cy="10902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5645844" y="4078583"/>
            <a:ext cx="860400" cy="8631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8428619" y="3612778"/>
            <a:ext cx="636900" cy="6390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4266676" y="4224555"/>
            <a:ext cx="636900" cy="639000"/>
          </a:xfrm>
          <a:prstGeom prst="roundRect">
            <a:avLst>
              <a:gd name="adj" fmla="val 471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732" scaled="0"/>
          </a:gra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92100" dist="254000" dir="2700000" sx="108000" sy="108000" algn="tl" rotWithShape="0">
              <a:srgbClr val="000000">
                <a:alpha val="1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" name="Google Shape;24;p2"/>
          <p:cNvGrpSpPr/>
          <p:nvPr/>
        </p:nvGrpSpPr>
        <p:grpSpPr>
          <a:xfrm>
            <a:off x="128092" y="159908"/>
            <a:ext cx="2720510" cy="2878081"/>
            <a:chOff x="4869527" y="541405"/>
            <a:chExt cx="1956357" cy="2069371"/>
          </a:xfrm>
        </p:grpSpPr>
        <p:sp>
          <p:nvSpPr>
            <p:cNvPr id="25" name="Google Shape;25;p2"/>
            <p:cNvSpPr/>
            <p:nvPr/>
          </p:nvSpPr>
          <p:spPr>
            <a:xfrm>
              <a:off x="4869527" y="541405"/>
              <a:ext cx="842700" cy="8454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874340" y="1579944"/>
              <a:ext cx="595200" cy="597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138235" y="1439601"/>
              <a:ext cx="570900" cy="5727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255661" y="2051276"/>
              <a:ext cx="557700" cy="5595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230684" y="1203010"/>
              <a:ext cx="595200" cy="597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765705" y="1445656"/>
              <a:ext cx="358800" cy="360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762972" y="1025561"/>
              <a:ext cx="358800" cy="360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921300" y="3672325"/>
            <a:ext cx="5828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3" name="Google Shape;33;p2"/>
          <p:cNvSpPr txBox="1">
            <a:spLocks noGrp="1"/>
          </p:cNvSpPr>
          <p:nvPr>
            <p:ph type="ctrTitle"/>
          </p:nvPr>
        </p:nvSpPr>
        <p:spPr>
          <a:xfrm>
            <a:off x="921300" y="2255275"/>
            <a:ext cx="6472800" cy="13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>
              <a:spcBef>
                <a:spcPts val="160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16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16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16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16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16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16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1600"/>
              </a:spcBef>
              <a:spcAft>
                <a:spcPts val="16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62" name="Google Shape;62;p4"/>
          <p:cNvGrpSpPr/>
          <p:nvPr/>
        </p:nvGrpSpPr>
        <p:grpSpPr>
          <a:xfrm flipH="1">
            <a:off x="6300630" y="2109549"/>
            <a:ext cx="2720510" cy="2873736"/>
            <a:chOff x="4869527" y="541405"/>
            <a:chExt cx="1956357" cy="2069371"/>
          </a:xfrm>
        </p:grpSpPr>
        <p:sp>
          <p:nvSpPr>
            <p:cNvPr id="63" name="Google Shape;63;p4"/>
            <p:cNvSpPr/>
            <p:nvPr/>
          </p:nvSpPr>
          <p:spPr>
            <a:xfrm>
              <a:off x="4869527" y="541405"/>
              <a:ext cx="842700" cy="8454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5874340" y="1579944"/>
              <a:ext cx="595200" cy="597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5138235" y="1439601"/>
              <a:ext cx="570900" cy="5727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5255661" y="2051276"/>
              <a:ext cx="557700" cy="5595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6230684" y="1203010"/>
              <a:ext cx="595200" cy="597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5765705" y="1445656"/>
              <a:ext cx="358800" cy="360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5762972" y="1025561"/>
              <a:ext cx="358800" cy="360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e yourself">
  <p:cSld name="ONE_COLUMN_TEXT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 txBox="1">
            <a:spLocks noGrp="1"/>
          </p:cNvSpPr>
          <p:nvPr>
            <p:ph type="title"/>
          </p:nvPr>
        </p:nvSpPr>
        <p:spPr>
          <a:xfrm>
            <a:off x="4061100" y="555600"/>
            <a:ext cx="4650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body" idx="1"/>
          </p:nvPr>
        </p:nvSpPr>
        <p:spPr>
          <a:xfrm>
            <a:off x="4061100" y="1389600"/>
            <a:ext cx="46509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 rtl="0">
              <a:spcBef>
                <a:spcPts val="160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rtl="0">
              <a:spcBef>
                <a:spcPts val="16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16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16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16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16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16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1600"/>
              </a:spcBef>
              <a:spcAft>
                <a:spcPts val="16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ONE_COLUMN_TEXT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 txBox="1">
            <a:spLocks noGrp="1"/>
          </p:cNvSpPr>
          <p:nvPr>
            <p:ph type="title"/>
          </p:nvPr>
        </p:nvSpPr>
        <p:spPr>
          <a:xfrm>
            <a:off x="3086150" y="555600"/>
            <a:ext cx="5716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3086150" y="1389600"/>
            <a:ext cx="57165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 rtl="0">
              <a:spcBef>
                <a:spcPts val="160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rtl="0">
              <a:spcBef>
                <a:spcPts val="16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16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16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16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16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16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1600"/>
              </a:spcBef>
              <a:spcAft>
                <a:spcPts val="16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14" name="Google Shape;114;p10"/>
          <p:cNvGrpSpPr/>
          <p:nvPr/>
        </p:nvGrpSpPr>
        <p:grpSpPr>
          <a:xfrm>
            <a:off x="128155" y="159924"/>
            <a:ext cx="2720510" cy="2873736"/>
            <a:chOff x="4869527" y="541405"/>
            <a:chExt cx="1956357" cy="2069371"/>
          </a:xfrm>
        </p:grpSpPr>
        <p:sp>
          <p:nvSpPr>
            <p:cNvPr id="115" name="Google Shape;115;p10"/>
            <p:cNvSpPr/>
            <p:nvPr/>
          </p:nvSpPr>
          <p:spPr>
            <a:xfrm>
              <a:off x="4869527" y="541405"/>
              <a:ext cx="842700" cy="8454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5874340" y="1579944"/>
              <a:ext cx="595200" cy="597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5138235" y="1439601"/>
              <a:ext cx="570900" cy="5727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5255661" y="2051276"/>
              <a:ext cx="557700" cy="5595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0"/>
            <p:cNvSpPr/>
            <p:nvPr/>
          </p:nvSpPr>
          <p:spPr>
            <a:xfrm>
              <a:off x="6230684" y="1203010"/>
              <a:ext cx="595200" cy="597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0"/>
            <p:cNvSpPr/>
            <p:nvPr/>
          </p:nvSpPr>
          <p:spPr>
            <a:xfrm>
              <a:off x="5765705" y="1445656"/>
              <a:ext cx="358800" cy="360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0"/>
            <p:cNvSpPr/>
            <p:nvPr/>
          </p:nvSpPr>
          <p:spPr>
            <a:xfrm>
              <a:off x="5762972" y="1025561"/>
              <a:ext cx="358800" cy="360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8900044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683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683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■"/>
              <a:defRPr sz="2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683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683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683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■"/>
              <a:defRPr sz="2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683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683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683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2200"/>
              <a:buFont typeface="Roboto"/>
              <a:buChar char="■"/>
              <a:defRPr sz="2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79350" y="47352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100">
              <a:solidFill>
                <a:schemeClr val="dk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6" r:id="rId4"/>
    <p:sldLayoutId id="2147483659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api.or.id/standar-profesional-akuntan-publik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8"/>
          <p:cNvSpPr txBox="1">
            <a:spLocks noGrp="1"/>
          </p:cNvSpPr>
          <p:nvPr>
            <p:ph type="ctrTitle"/>
          </p:nvPr>
        </p:nvSpPr>
        <p:spPr>
          <a:xfrm>
            <a:off x="1030800" y="1017095"/>
            <a:ext cx="6472800" cy="21726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PROSEDUR PEMERIKSAAN KAS DAN SETARA KAS</a:t>
            </a:r>
            <a:endParaRPr dirty="0"/>
          </a:p>
        </p:txBody>
      </p:sp>
      <p:sp>
        <p:nvSpPr>
          <p:cNvPr id="2" name="Google Shape;228;p19">
            <a:extLst>
              <a:ext uri="{FF2B5EF4-FFF2-40B4-BE49-F238E27FC236}">
                <a16:creationId xmlns:a16="http://schemas.microsoft.com/office/drawing/2014/main" id="{90012D4D-FA6F-A9EF-DAC4-A6C19C401398}"/>
              </a:ext>
            </a:extLst>
          </p:cNvPr>
          <p:cNvSpPr txBox="1">
            <a:spLocks/>
          </p:cNvSpPr>
          <p:nvPr/>
        </p:nvSpPr>
        <p:spPr>
          <a:xfrm>
            <a:off x="1094875" y="3084585"/>
            <a:ext cx="7171895" cy="342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800" dirty="0"/>
              <a:t>Studi </a:t>
            </a:r>
            <a:r>
              <a:rPr lang="en-US" sz="1800" dirty="0" err="1"/>
              <a:t>kasus</a:t>
            </a:r>
            <a:r>
              <a:rPr lang="en-US" sz="1800" dirty="0"/>
              <a:t> pada </a:t>
            </a:r>
            <a:r>
              <a:rPr lang="en-US" sz="1800" dirty="0" err="1"/>
              <a:t>Laporan</a:t>
            </a:r>
            <a:r>
              <a:rPr lang="en-US" sz="1800" dirty="0"/>
              <a:t> </a:t>
            </a:r>
            <a:r>
              <a:rPr lang="en-US" sz="1800" dirty="0" err="1"/>
              <a:t>Keuangan</a:t>
            </a:r>
            <a:r>
              <a:rPr lang="en-US" sz="1800" dirty="0"/>
              <a:t> PT XYZ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52;p22">
            <a:extLst>
              <a:ext uri="{FF2B5EF4-FFF2-40B4-BE49-F238E27FC236}">
                <a16:creationId xmlns:a16="http://schemas.microsoft.com/office/drawing/2014/main" id="{0E3B5918-D4FD-FF52-5860-9AF83B2B4D00}"/>
              </a:ext>
            </a:extLst>
          </p:cNvPr>
          <p:cNvSpPr txBox="1">
            <a:spLocks/>
          </p:cNvSpPr>
          <p:nvPr/>
        </p:nvSpPr>
        <p:spPr>
          <a:xfrm>
            <a:off x="267816" y="31188"/>
            <a:ext cx="396293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MEMPERSIAPKAN KKP</a:t>
            </a:r>
          </a:p>
          <a:p>
            <a:endParaRPr lang="en-GB" sz="1400" dirty="0"/>
          </a:p>
        </p:txBody>
      </p:sp>
      <p:sp>
        <p:nvSpPr>
          <p:cNvPr id="10" name="Google Shape;252;p22">
            <a:extLst>
              <a:ext uri="{FF2B5EF4-FFF2-40B4-BE49-F238E27FC236}">
                <a16:creationId xmlns:a16="http://schemas.microsoft.com/office/drawing/2014/main" id="{BA503B44-6C89-E7C5-C655-A3DFE4C5301D}"/>
              </a:ext>
            </a:extLst>
          </p:cNvPr>
          <p:cNvSpPr txBox="1">
            <a:spLocks/>
          </p:cNvSpPr>
          <p:nvPr/>
        </p:nvSpPr>
        <p:spPr>
          <a:xfrm>
            <a:off x="368597" y="1909149"/>
            <a:ext cx="396293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*) </a:t>
            </a:r>
            <a:r>
              <a:rPr lang="en-GB" sz="1400" dirty="0" err="1"/>
              <a:t>Ilustrasi</a:t>
            </a:r>
            <a:r>
              <a:rPr lang="en-GB" sz="1400" dirty="0"/>
              <a:t> KKP PT XYZ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D725F5-53D2-F6A0-2D58-5984EA966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677" y="0"/>
            <a:ext cx="6395507" cy="508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54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EF4EE005-FECA-817D-0A44-1C1F632A0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52;p22">
            <a:extLst>
              <a:ext uri="{FF2B5EF4-FFF2-40B4-BE49-F238E27FC236}">
                <a16:creationId xmlns:a16="http://schemas.microsoft.com/office/drawing/2014/main" id="{1A3FFDA7-D91C-0F1A-4908-E4C1FD8CA4AD}"/>
              </a:ext>
            </a:extLst>
          </p:cNvPr>
          <p:cNvSpPr txBox="1">
            <a:spLocks/>
          </p:cNvSpPr>
          <p:nvPr/>
        </p:nvSpPr>
        <p:spPr>
          <a:xfrm>
            <a:off x="267816" y="31188"/>
            <a:ext cx="396293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MEMPERSIAPKAN KKP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2A87E4-8669-B6DC-AF56-A3BC22E186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16"/>
          <a:stretch/>
        </p:blipFill>
        <p:spPr>
          <a:xfrm>
            <a:off x="5552044" y="422564"/>
            <a:ext cx="3281221" cy="3583976"/>
          </a:xfrm>
          <a:prstGeom prst="rect">
            <a:avLst/>
          </a:prstGeom>
        </p:spPr>
      </p:pic>
      <p:sp>
        <p:nvSpPr>
          <p:cNvPr id="6" name="Google Shape;252;p22">
            <a:extLst>
              <a:ext uri="{FF2B5EF4-FFF2-40B4-BE49-F238E27FC236}">
                <a16:creationId xmlns:a16="http://schemas.microsoft.com/office/drawing/2014/main" id="{1FAFEE3D-BEFF-A18F-BC2D-8A77BAF8D7DD}"/>
              </a:ext>
            </a:extLst>
          </p:cNvPr>
          <p:cNvSpPr txBox="1">
            <a:spLocks/>
          </p:cNvSpPr>
          <p:nvPr/>
        </p:nvSpPr>
        <p:spPr>
          <a:xfrm>
            <a:off x="5581541" y="4224645"/>
            <a:ext cx="396293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*)</a:t>
            </a:r>
            <a:r>
              <a:rPr lang="en-GB" sz="1400" dirty="0" err="1"/>
              <a:t>Ilustrasi</a:t>
            </a:r>
            <a:r>
              <a:rPr lang="en-GB" sz="1400" dirty="0"/>
              <a:t> Top Schedule dan Audit </a:t>
            </a:r>
            <a:r>
              <a:rPr lang="en-GB" sz="1400" dirty="0" err="1"/>
              <a:t>tahun</a:t>
            </a:r>
            <a:r>
              <a:rPr lang="en-GB" sz="1400" dirty="0"/>
              <a:t> </a:t>
            </a:r>
            <a:r>
              <a:rPr lang="en-GB" sz="1400" dirty="0" err="1"/>
              <a:t>sebelumnya</a:t>
            </a:r>
            <a:r>
              <a:rPr lang="en-GB" sz="1400" dirty="0"/>
              <a:t> pada PT XYZ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6473C7-F12C-D347-29E9-4E7FB40CA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924" y="422564"/>
            <a:ext cx="4457313" cy="440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333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3D7FC407-2D40-560D-E4BF-6662829B0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52;p22">
            <a:extLst>
              <a:ext uri="{FF2B5EF4-FFF2-40B4-BE49-F238E27FC236}">
                <a16:creationId xmlns:a16="http://schemas.microsoft.com/office/drawing/2014/main" id="{A51DEB19-D9EB-09A2-0F1C-C31E64178BC3}"/>
              </a:ext>
            </a:extLst>
          </p:cNvPr>
          <p:cNvSpPr txBox="1">
            <a:spLocks/>
          </p:cNvSpPr>
          <p:nvPr/>
        </p:nvSpPr>
        <p:spPr>
          <a:xfrm>
            <a:off x="267816" y="31188"/>
            <a:ext cx="396293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MEMPERSIAPKAN KKP</a:t>
            </a:r>
          </a:p>
          <a:p>
            <a:endParaRPr lang="en-GB" sz="1400" dirty="0"/>
          </a:p>
        </p:txBody>
      </p:sp>
      <p:sp>
        <p:nvSpPr>
          <p:cNvPr id="10" name="Google Shape;252;p22">
            <a:extLst>
              <a:ext uri="{FF2B5EF4-FFF2-40B4-BE49-F238E27FC236}">
                <a16:creationId xmlns:a16="http://schemas.microsoft.com/office/drawing/2014/main" id="{2F9F8D26-42D1-1083-B15C-55F4C08CBF17}"/>
              </a:ext>
            </a:extLst>
          </p:cNvPr>
          <p:cNvSpPr txBox="1">
            <a:spLocks/>
          </p:cNvSpPr>
          <p:nvPr/>
        </p:nvSpPr>
        <p:spPr>
          <a:xfrm>
            <a:off x="6368910" y="3180466"/>
            <a:ext cx="2383711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&lt;- Saldo Akhir Kas Kecil Semarang 31 </a:t>
            </a:r>
            <a:r>
              <a:rPr lang="en-GB" sz="1400" dirty="0" err="1"/>
              <a:t>Desember</a:t>
            </a:r>
            <a:r>
              <a:rPr lang="en-GB" sz="1400" dirty="0"/>
              <a:t> 2024</a:t>
            </a:r>
          </a:p>
        </p:txBody>
      </p:sp>
      <p:sp>
        <p:nvSpPr>
          <p:cNvPr id="11" name="Google Shape;252;p22">
            <a:extLst>
              <a:ext uri="{FF2B5EF4-FFF2-40B4-BE49-F238E27FC236}">
                <a16:creationId xmlns:a16="http://schemas.microsoft.com/office/drawing/2014/main" id="{D6CBC980-5DA7-6AA9-A48E-70027847FD39}"/>
              </a:ext>
            </a:extLst>
          </p:cNvPr>
          <p:cNvSpPr txBox="1">
            <a:spLocks/>
          </p:cNvSpPr>
          <p:nvPr/>
        </p:nvSpPr>
        <p:spPr>
          <a:xfrm>
            <a:off x="6368909" y="4389427"/>
            <a:ext cx="2383711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&lt;- Saldo Awal Kas Kecil Semarang 1 Januari 2024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F38A3A6-7D8A-4539-E15B-080EC93A9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16" y="540007"/>
            <a:ext cx="6120740" cy="4503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5B4C9424-600C-3824-4BA3-EC47260CE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>
            <a:extLst>
              <a:ext uri="{FF2B5EF4-FFF2-40B4-BE49-F238E27FC236}">
                <a16:creationId xmlns:a16="http://schemas.microsoft.com/office/drawing/2014/main" id="{95DFC557-6CC6-352F-0D81-130C2C4C35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514" y="197396"/>
            <a:ext cx="3962934" cy="37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 PROSEDUR PEMERIKSAAN</a:t>
            </a:r>
            <a:endParaRPr sz="1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5B74FED-DBB5-0EDE-B3E8-B043A647F0BD}"/>
              </a:ext>
            </a:extLst>
          </p:cNvPr>
          <p:cNvSpPr/>
          <p:nvPr/>
        </p:nvSpPr>
        <p:spPr>
          <a:xfrm>
            <a:off x="185854" y="1396690"/>
            <a:ext cx="1661528" cy="8008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Raleway" pitchFamily="2" charset="0"/>
              </a:rPr>
              <a:t>MEMAHAMI PENGENDALIAN INTERNAL</a:t>
            </a:r>
            <a:endParaRPr lang="en-ID" b="1" dirty="0">
              <a:latin typeface="Raleway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644D80-2F32-3F45-C976-71246F1B852E}"/>
              </a:ext>
            </a:extLst>
          </p:cNvPr>
          <p:cNvSpPr/>
          <p:nvPr/>
        </p:nvSpPr>
        <p:spPr>
          <a:xfrm>
            <a:off x="3508914" y="2012263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KONFIRMASI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D93A8DC-6736-D1EB-1632-8D7A05515BB1}"/>
              </a:ext>
            </a:extLst>
          </p:cNvPr>
          <p:cNvSpPr/>
          <p:nvPr/>
        </p:nvSpPr>
        <p:spPr>
          <a:xfrm>
            <a:off x="1847384" y="1396690"/>
            <a:ext cx="1568605" cy="615573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MEMPERSIAPKAN KKP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5A927FB-682E-4F72-593C-B505DBDF34B9}"/>
              </a:ext>
            </a:extLst>
          </p:cNvPr>
          <p:cNvSpPr/>
          <p:nvPr/>
        </p:nvSpPr>
        <p:spPr>
          <a:xfrm>
            <a:off x="3508914" y="1402128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CASH OPNAME</a:t>
            </a:r>
            <a:endParaRPr lang="en-ID" sz="1200" b="1" dirty="0">
              <a:latin typeface="Raleway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FDD5763-F26B-F49F-E995-0CB0A023B621}"/>
              </a:ext>
            </a:extLst>
          </p:cNvPr>
          <p:cNvCxnSpPr/>
          <p:nvPr/>
        </p:nvCxnSpPr>
        <p:spPr>
          <a:xfrm>
            <a:off x="185854" y="973873"/>
            <a:ext cx="83411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8789D1-E872-49B4-E9AD-BA59C8CB2AF4}"/>
              </a:ext>
            </a:extLst>
          </p:cNvPr>
          <p:cNvCxnSpPr/>
          <p:nvPr/>
        </p:nvCxnSpPr>
        <p:spPr>
          <a:xfrm>
            <a:off x="966439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8B97678-4AD9-899D-B330-94EAC6B657C1}"/>
              </a:ext>
            </a:extLst>
          </p:cNvPr>
          <p:cNvCxnSpPr/>
          <p:nvPr/>
        </p:nvCxnSpPr>
        <p:spPr>
          <a:xfrm>
            <a:off x="263168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A16838B-BCFA-531E-06C8-7B1A468B79D7}"/>
              </a:ext>
            </a:extLst>
          </p:cNvPr>
          <p:cNvCxnSpPr/>
          <p:nvPr/>
        </p:nvCxnSpPr>
        <p:spPr>
          <a:xfrm>
            <a:off x="429321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6CCC9216-06F4-83C0-CEE8-D4F49DAF515B}"/>
              </a:ext>
            </a:extLst>
          </p:cNvPr>
          <p:cNvSpPr/>
          <p:nvPr/>
        </p:nvSpPr>
        <p:spPr>
          <a:xfrm>
            <a:off x="90510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F1DA97A-D11D-5D21-5DCB-C8609451138A}"/>
              </a:ext>
            </a:extLst>
          </p:cNvPr>
          <p:cNvSpPr/>
          <p:nvPr/>
        </p:nvSpPr>
        <p:spPr>
          <a:xfrm>
            <a:off x="256477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D21CD7-C568-06DE-32F5-1257131016F6}"/>
              </a:ext>
            </a:extLst>
          </p:cNvPr>
          <p:cNvSpPr/>
          <p:nvPr/>
        </p:nvSpPr>
        <p:spPr>
          <a:xfrm>
            <a:off x="422444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95E4FC4-7A2B-23A5-ACBB-1E22B7910077}"/>
              </a:ext>
            </a:extLst>
          </p:cNvPr>
          <p:cNvSpPr/>
          <p:nvPr/>
        </p:nvSpPr>
        <p:spPr>
          <a:xfrm>
            <a:off x="588411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37E59E2-E6F1-6C76-3D26-245EA608C13E}"/>
              </a:ext>
            </a:extLst>
          </p:cNvPr>
          <p:cNvSpPr/>
          <p:nvPr/>
        </p:nvSpPr>
        <p:spPr>
          <a:xfrm>
            <a:off x="754378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D939C27-0210-2ABD-BF0D-F0C5DA1797F1}"/>
              </a:ext>
            </a:extLst>
          </p:cNvPr>
          <p:cNvSpPr/>
          <p:nvPr/>
        </p:nvSpPr>
        <p:spPr>
          <a:xfrm>
            <a:off x="3508914" y="2622398"/>
            <a:ext cx="1568605" cy="99363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PENGUJIAN SUBTANTIF LAINNYA (MINTA REK. KORAN)</a:t>
            </a:r>
            <a:endParaRPr lang="en-ID" sz="1200" b="1" dirty="0"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10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0"/>
      <p:bldP spid="4" grpId="0" animBg="1"/>
      <p:bldP spid="5" grpId="0" animBg="1"/>
      <p:bldP spid="7" grpId="0" animBg="1"/>
      <p:bldP spid="9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38AA8CF1-6F1F-5960-17AB-5019B804D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52;p22">
            <a:extLst>
              <a:ext uri="{FF2B5EF4-FFF2-40B4-BE49-F238E27FC236}">
                <a16:creationId xmlns:a16="http://schemas.microsoft.com/office/drawing/2014/main" id="{F23316DB-60F5-C2C5-8669-2AE8A18EE737}"/>
              </a:ext>
            </a:extLst>
          </p:cNvPr>
          <p:cNvSpPr txBox="1">
            <a:spLocks/>
          </p:cNvSpPr>
          <p:nvPr/>
        </p:nvSpPr>
        <p:spPr>
          <a:xfrm>
            <a:off x="267816" y="31188"/>
            <a:ext cx="666638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CASH OPNAME, KONFIRMASI, DAN PENGUJIAN SUBTANTIF LAINNYA</a:t>
            </a:r>
          </a:p>
          <a:p>
            <a:endParaRPr lang="en-GB" sz="1400" dirty="0"/>
          </a:p>
        </p:txBody>
      </p:sp>
      <p:sp>
        <p:nvSpPr>
          <p:cNvPr id="9" name="Google Shape;252;p22">
            <a:extLst>
              <a:ext uri="{FF2B5EF4-FFF2-40B4-BE49-F238E27FC236}">
                <a16:creationId xmlns:a16="http://schemas.microsoft.com/office/drawing/2014/main" id="{6B91F88C-A25C-8BEF-427C-0FA3069AE1C9}"/>
              </a:ext>
            </a:extLst>
          </p:cNvPr>
          <p:cNvSpPr txBox="1">
            <a:spLocks/>
          </p:cNvSpPr>
          <p:nvPr/>
        </p:nvSpPr>
        <p:spPr>
          <a:xfrm>
            <a:off x="191616" y="1481446"/>
            <a:ext cx="1976397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*)</a:t>
            </a:r>
            <a:r>
              <a:rPr lang="en-GB" sz="1400" dirty="0" err="1"/>
              <a:t>Ilustrasi</a:t>
            </a:r>
            <a:r>
              <a:rPr lang="en-GB" sz="1400" dirty="0"/>
              <a:t> BAP </a:t>
            </a:r>
            <a:r>
              <a:rPr lang="en-GB" sz="1400" dirty="0" err="1"/>
              <a:t>Pemeriksaan</a:t>
            </a:r>
            <a:r>
              <a:rPr lang="en-GB" sz="1400" dirty="0"/>
              <a:t> Kas pada PT XYZ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C1DA04-17F1-2C2A-F101-17D6B0066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289" y="457200"/>
            <a:ext cx="6623371" cy="452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84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1862B2A0-C2DC-AD9E-1E73-815C2B515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52;p22">
            <a:extLst>
              <a:ext uri="{FF2B5EF4-FFF2-40B4-BE49-F238E27FC236}">
                <a16:creationId xmlns:a16="http://schemas.microsoft.com/office/drawing/2014/main" id="{190FAA7E-4CE1-51B8-00F0-BFFD79B51F9F}"/>
              </a:ext>
            </a:extLst>
          </p:cNvPr>
          <p:cNvSpPr txBox="1">
            <a:spLocks/>
          </p:cNvSpPr>
          <p:nvPr/>
        </p:nvSpPr>
        <p:spPr>
          <a:xfrm>
            <a:off x="267816" y="31188"/>
            <a:ext cx="396293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CASH OPNAME DAN KONFIRMASI</a:t>
            </a:r>
          </a:p>
          <a:p>
            <a:endParaRPr lang="en-GB" sz="1400" dirty="0"/>
          </a:p>
        </p:txBody>
      </p:sp>
      <p:sp>
        <p:nvSpPr>
          <p:cNvPr id="9" name="Google Shape;252;p22">
            <a:extLst>
              <a:ext uri="{FF2B5EF4-FFF2-40B4-BE49-F238E27FC236}">
                <a16:creationId xmlns:a16="http://schemas.microsoft.com/office/drawing/2014/main" id="{B8FCD5B8-3EB2-C9C8-1D79-B81A8909F69A}"/>
              </a:ext>
            </a:extLst>
          </p:cNvPr>
          <p:cNvSpPr txBox="1">
            <a:spLocks/>
          </p:cNvSpPr>
          <p:nvPr/>
        </p:nvSpPr>
        <p:spPr>
          <a:xfrm>
            <a:off x="191616" y="1481446"/>
            <a:ext cx="1976397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*)</a:t>
            </a:r>
            <a:r>
              <a:rPr lang="en-GB" sz="1400" dirty="0" err="1"/>
              <a:t>Ilustrasi</a:t>
            </a:r>
            <a:r>
              <a:rPr lang="en-GB" sz="1400" dirty="0"/>
              <a:t> Surat </a:t>
            </a:r>
            <a:r>
              <a:rPr lang="en-GB" sz="1400" dirty="0" err="1"/>
              <a:t>Konfirmasi</a:t>
            </a:r>
            <a:r>
              <a:rPr lang="en-GB" sz="1400" dirty="0"/>
              <a:t> Bank pada PT XYZ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748C16-3F8A-8A10-7A2A-84A9B6837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078" y="427703"/>
            <a:ext cx="3130655" cy="45015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0E1D6C-8359-4483-98E9-C4FB798F6D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425" y="427702"/>
            <a:ext cx="3315959" cy="450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1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E7FE2B46-F310-6A3B-691B-6A3F6145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>
            <a:extLst>
              <a:ext uri="{FF2B5EF4-FFF2-40B4-BE49-F238E27FC236}">
                <a16:creationId xmlns:a16="http://schemas.microsoft.com/office/drawing/2014/main" id="{A79455AC-9733-2AD7-0DBD-B1E543905E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514" y="197396"/>
            <a:ext cx="3962934" cy="37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 PROSEDUR PEMERIKSAAN</a:t>
            </a:r>
            <a:endParaRPr sz="1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AE84E5B-82EA-D89F-0F71-0230419DFE59}"/>
              </a:ext>
            </a:extLst>
          </p:cNvPr>
          <p:cNvSpPr/>
          <p:nvPr/>
        </p:nvSpPr>
        <p:spPr>
          <a:xfrm>
            <a:off x="185854" y="1396690"/>
            <a:ext cx="1661528" cy="8008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Raleway" pitchFamily="2" charset="0"/>
              </a:rPr>
              <a:t>MEMAHAMI PENGENDALIAN INTERNAL</a:t>
            </a:r>
            <a:endParaRPr lang="en-ID" b="1" dirty="0">
              <a:latin typeface="Raleway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96697E-F569-E4C2-34D1-595059B1D7C8}"/>
              </a:ext>
            </a:extLst>
          </p:cNvPr>
          <p:cNvSpPr/>
          <p:nvPr/>
        </p:nvSpPr>
        <p:spPr>
          <a:xfrm>
            <a:off x="3508914" y="2012263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KONFIRMASI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2BA8A7B-6DD8-CA59-934B-726B2C0793B4}"/>
              </a:ext>
            </a:extLst>
          </p:cNvPr>
          <p:cNvSpPr/>
          <p:nvPr/>
        </p:nvSpPr>
        <p:spPr>
          <a:xfrm>
            <a:off x="1847384" y="1396690"/>
            <a:ext cx="1568605" cy="615573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MEMPERSIAPKAN KKP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47CCC07-F835-9D35-E653-8DFEF9B74CDA}"/>
              </a:ext>
            </a:extLst>
          </p:cNvPr>
          <p:cNvSpPr/>
          <p:nvPr/>
        </p:nvSpPr>
        <p:spPr>
          <a:xfrm>
            <a:off x="3508914" y="1402128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CASH OPNAME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5BCD906-5536-FFE1-23DE-1AC674F832E0}"/>
              </a:ext>
            </a:extLst>
          </p:cNvPr>
          <p:cNvSpPr/>
          <p:nvPr/>
        </p:nvSpPr>
        <p:spPr>
          <a:xfrm>
            <a:off x="5170444" y="1396690"/>
            <a:ext cx="1568605" cy="67545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REKONSILIASI PADA TGL NERACA</a:t>
            </a:r>
            <a:endParaRPr lang="en-ID" sz="1200" b="1" dirty="0">
              <a:latin typeface="Raleway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66FE6D-3CCE-9A14-64A5-9A77A5E74A8D}"/>
              </a:ext>
            </a:extLst>
          </p:cNvPr>
          <p:cNvCxnSpPr/>
          <p:nvPr/>
        </p:nvCxnSpPr>
        <p:spPr>
          <a:xfrm>
            <a:off x="185854" y="973873"/>
            <a:ext cx="83411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FA23FD0-538C-8686-24A3-A89ABA862871}"/>
              </a:ext>
            </a:extLst>
          </p:cNvPr>
          <p:cNvCxnSpPr/>
          <p:nvPr/>
        </p:nvCxnSpPr>
        <p:spPr>
          <a:xfrm>
            <a:off x="966439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2A96E56-289F-E903-8376-E6588C6C4BD8}"/>
              </a:ext>
            </a:extLst>
          </p:cNvPr>
          <p:cNvCxnSpPr/>
          <p:nvPr/>
        </p:nvCxnSpPr>
        <p:spPr>
          <a:xfrm>
            <a:off x="263168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0E33D46-D5A9-6236-A539-D1CACAF068FE}"/>
              </a:ext>
            </a:extLst>
          </p:cNvPr>
          <p:cNvCxnSpPr/>
          <p:nvPr/>
        </p:nvCxnSpPr>
        <p:spPr>
          <a:xfrm>
            <a:off x="429321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F6D26CB-21C2-0BD0-8559-16C6FD8B5AE4}"/>
              </a:ext>
            </a:extLst>
          </p:cNvPr>
          <p:cNvCxnSpPr/>
          <p:nvPr/>
        </p:nvCxnSpPr>
        <p:spPr>
          <a:xfrm>
            <a:off x="595474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3626D58-81BC-5C06-12B0-B2B7B5283E35}"/>
              </a:ext>
            </a:extLst>
          </p:cNvPr>
          <p:cNvSpPr/>
          <p:nvPr/>
        </p:nvSpPr>
        <p:spPr>
          <a:xfrm>
            <a:off x="90510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C5F4B4E-3EB8-598B-50DB-527FC726DFAE}"/>
              </a:ext>
            </a:extLst>
          </p:cNvPr>
          <p:cNvSpPr/>
          <p:nvPr/>
        </p:nvSpPr>
        <p:spPr>
          <a:xfrm>
            <a:off x="256477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AD760DB-8B70-2666-307C-2F6454728CDE}"/>
              </a:ext>
            </a:extLst>
          </p:cNvPr>
          <p:cNvSpPr/>
          <p:nvPr/>
        </p:nvSpPr>
        <p:spPr>
          <a:xfrm>
            <a:off x="422444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2881407-3260-D171-EC86-7D0ECE138F26}"/>
              </a:ext>
            </a:extLst>
          </p:cNvPr>
          <p:cNvSpPr/>
          <p:nvPr/>
        </p:nvSpPr>
        <p:spPr>
          <a:xfrm>
            <a:off x="588411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0537C71-8FCB-8811-138A-A5F68CC8CF6B}"/>
              </a:ext>
            </a:extLst>
          </p:cNvPr>
          <p:cNvSpPr/>
          <p:nvPr/>
        </p:nvSpPr>
        <p:spPr>
          <a:xfrm>
            <a:off x="754378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3482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0"/>
      <p:bldP spid="4" grpId="0" animBg="1"/>
      <p:bldP spid="5" grpId="0" animBg="1"/>
      <p:bldP spid="7" grpId="0" animBg="1"/>
      <p:bldP spid="9" grpId="0" animBg="1"/>
      <p:bldP spid="11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7E6C44CF-A4A0-FBB4-2B29-FB8A3B694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52;p22">
            <a:extLst>
              <a:ext uri="{FF2B5EF4-FFF2-40B4-BE49-F238E27FC236}">
                <a16:creationId xmlns:a16="http://schemas.microsoft.com/office/drawing/2014/main" id="{4816A8EA-7457-149C-C1F4-22C17C9501C6}"/>
              </a:ext>
            </a:extLst>
          </p:cNvPr>
          <p:cNvSpPr txBox="1">
            <a:spLocks/>
          </p:cNvSpPr>
          <p:nvPr/>
        </p:nvSpPr>
        <p:spPr>
          <a:xfrm>
            <a:off x="267816" y="31188"/>
            <a:ext cx="396293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REKONSILIASI BANK PADA TGL NERACA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936BBE-6CB3-040E-BCF0-DFA87256EB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71" y="265470"/>
            <a:ext cx="7833632" cy="476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28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05474EA3-82CF-EDF7-225C-37B5B6497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52;p22">
            <a:extLst>
              <a:ext uri="{FF2B5EF4-FFF2-40B4-BE49-F238E27FC236}">
                <a16:creationId xmlns:a16="http://schemas.microsoft.com/office/drawing/2014/main" id="{00D1AF20-4288-5FD1-7CB8-7D8AB2B93B54}"/>
              </a:ext>
            </a:extLst>
          </p:cNvPr>
          <p:cNvSpPr txBox="1">
            <a:spLocks/>
          </p:cNvSpPr>
          <p:nvPr/>
        </p:nvSpPr>
        <p:spPr>
          <a:xfrm>
            <a:off x="267816" y="31188"/>
            <a:ext cx="396293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REKONSILIASI BANK PADA TGL NERACA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90A2D3-3713-174E-03D7-8992C179E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9" y="530941"/>
            <a:ext cx="7389376" cy="4448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95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7F792184-5CA6-BE1A-2C79-CADF33458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>
            <a:extLst>
              <a:ext uri="{FF2B5EF4-FFF2-40B4-BE49-F238E27FC236}">
                <a16:creationId xmlns:a16="http://schemas.microsoft.com/office/drawing/2014/main" id="{C968B65A-3F49-E59F-0583-109C68ED39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514" y="197396"/>
            <a:ext cx="3962934" cy="37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 PROSEDUR PEMERIKSAAN</a:t>
            </a:r>
            <a:endParaRPr sz="1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0050962-5069-1F20-0AE0-05FB6C2BCF02}"/>
              </a:ext>
            </a:extLst>
          </p:cNvPr>
          <p:cNvSpPr/>
          <p:nvPr/>
        </p:nvSpPr>
        <p:spPr>
          <a:xfrm>
            <a:off x="185854" y="1396690"/>
            <a:ext cx="1661528" cy="8008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Raleway" pitchFamily="2" charset="0"/>
              </a:rPr>
              <a:t>MEMAHAMI PENGENDALIAN INTERNAL</a:t>
            </a:r>
            <a:endParaRPr lang="en-ID" b="1" dirty="0">
              <a:latin typeface="Raleway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0060831-1ABF-42C6-24B4-5217D58D6D3C}"/>
              </a:ext>
            </a:extLst>
          </p:cNvPr>
          <p:cNvSpPr/>
          <p:nvPr/>
        </p:nvSpPr>
        <p:spPr>
          <a:xfrm>
            <a:off x="3508914" y="2012263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KONFIRMASI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3CFFDB6-B3B9-AC54-0631-B9F75D93C30C}"/>
              </a:ext>
            </a:extLst>
          </p:cNvPr>
          <p:cNvSpPr/>
          <p:nvPr/>
        </p:nvSpPr>
        <p:spPr>
          <a:xfrm>
            <a:off x="1847384" y="1396690"/>
            <a:ext cx="1568605" cy="615573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MEMPERSIAPKAN KKP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02A76AE-E5F3-7E69-2CC0-0DD8A295E7FC}"/>
              </a:ext>
            </a:extLst>
          </p:cNvPr>
          <p:cNvSpPr/>
          <p:nvPr/>
        </p:nvSpPr>
        <p:spPr>
          <a:xfrm>
            <a:off x="3508914" y="1402128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CASH OPNAME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4691788-42AA-1020-FAFC-469B32FDF2E4}"/>
              </a:ext>
            </a:extLst>
          </p:cNvPr>
          <p:cNvSpPr/>
          <p:nvPr/>
        </p:nvSpPr>
        <p:spPr>
          <a:xfrm>
            <a:off x="5170444" y="1396690"/>
            <a:ext cx="1568605" cy="67545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REKONSILIASI PADA TGL NERACA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75FC9E6-CA23-2B6C-AD4E-EAEBF3BBAAA6}"/>
              </a:ext>
            </a:extLst>
          </p:cNvPr>
          <p:cNvSpPr/>
          <p:nvPr/>
        </p:nvSpPr>
        <p:spPr>
          <a:xfrm>
            <a:off x="6831974" y="1396689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MELENGKAPI KKP</a:t>
            </a:r>
            <a:endParaRPr lang="en-ID" sz="1200" b="1" dirty="0">
              <a:latin typeface="Raleway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7BEED30-5A79-91A3-68F5-0D39577D3149}"/>
              </a:ext>
            </a:extLst>
          </p:cNvPr>
          <p:cNvCxnSpPr/>
          <p:nvPr/>
        </p:nvCxnSpPr>
        <p:spPr>
          <a:xfrm>
            <a:off x="185854" y="973873"/>
            <a:ext cx="83411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B5D2D69-6C9E-0092-2187-DB19FE8D9C96}"/>
              </a:ext>
            </a:extLst>
          </p:cNvPr>
          <p:cNvCxnSpPr/>
          <p:nvPr/>
        </p:nvCxnSpPr>
        <p:spPr>
          <a:xfrm>
            <a:off x="966439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E301C5F-DB82-B85A-6396-09C66F8CC699}"/>
              </a:ext>
            </a:extLst>
          </p:cNvPr>
          <p:cNvCxnSpPr/>
          <p:nvPr/>
        </p:nvCxnSpPr>
        <p:spPr>
          <a:xfrm>
            <a:off x="263168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342EE0A-8F43-40A9-F4B9-26AEB380B69E}"/>
              </a:ext>
            </a:extLst>
          </p:cNvPr>
          <p:cNvCxnSpPr/>
          <p:nvPr/>
        </p:nvCxnSpPr>
        <p:spPr>
          <a:xfrm>
            <a:off x="429321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AFD1222-0179-5ECD-434F-A3B53A312086}"/>
              </a:ext>
            </a:extLst>
          </p:cNvPr>
          <p:cNvCxnSpPr/>
          <p:nvPr/>
        </p:nvCxnSpPr>
        <p:spPr>
          <a:xfrm>
            <a:off x="595474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EACD11E-866E-E197-9BBC-86AA7D55F0D7}"/>
              </a:ext>
            </a:extLst>
          </p:cNvPr>
          <p:cNvCxnSpPr/>
          <p:nvPr/>
        </p:nvCxnSpPr>
        <p:spPr>
          <a:xfrm>
            <a:off x="761627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1B9CA3F5-4D8A-4883-299D-5C31CBE72932}"/>
              </a:ext>
            </a:extLst>
          </p:cNvPr>
          <p:cNvSpPr/>
          <p:nvPr/>
        </p:nvSpPr>
        <p:spPr>
          <a:xfrm>
            <a:off x="90510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2510CBE-DB22-5335-B5AD-11E0ED8B9E5F}"/>
              </a:ext>
            </a:extLst>
          </p:cNvPr>
          <p:cNvSpPr/>
          <p:nvPr/>
        </p:nvSpPr>
        <p:spPr>
          <a:xfrm>
            <a:off x="256477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348C15D-C323-BCD1-888A-40EFC0813075}"/>
              </a:ext>
            </a:extLst>
          </p:cNvPr>
          <p:cNvSpPr/>
          <p:nvPr/>
        </p:nvSpPr>
        <p:spPr>
          <a:xfrm>
            <a:off x="422444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B8E3FF8-5BAD-D3D4-AFA9-6E63A4909A8C}"/>
              </a:ext>
            </a:extLst>
          </p:cNvPr>
          <p:cNvSpPr/>
          <p:nvPr/>
        </p:nvSpPr>
        <p:spPr>
          <a:xfrm>
            <a:off x="588411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C7250A-FE5C-F6EF-AAE8-783D88A4D8EA}"/>
              </a:ext>
            </a:extLst>
          </p:cNvPr>
          <p:cNvSpPr/>
          <p:nvPr/>
        </p:nvSpPr>
        <p:spPr>
          <a:xfrm>
            <a:off x="754378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25511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0"/>
      <p:bldP spid="4" grpId="0" animBg="1"/>
      <p:bldP spid="5" grpId="0" animBg="1"/>
      <p:bldP spid="7" grpId="0" animBg="1"/>
      <p:bldP spid="9" grpId="0" animBg="1"/>
      <p:bldP spid="11" grpId="0" animBg="1"/>
      <p:bldP spid="12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8"/>
          <p:cNvSpPr txBox="1">
            <a:spLocks noGrp="1"/>
          </p:cNvSpPr>
          <p:nvPr>
            <p:ph type="ctrTitle"/>
          </p:nvPr>
        </p:nvSpPr>
        <p:spPr>
          <a:xfrm>
            <a:off x="1030799" y="1017095"/>
            <a:ext cx="6931171" cy="21726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Disusun</a:t>
            </a:r>
            <a:r>
              <a:rPr lang="en-GB" dirty="0"/>
              <a:t> </a:t>
            </a:r>
            <a:r>
              <a:rPr lang="en-GB" dirty="0" err="1"/>
              <a:t>sebagai</a:t>
            </a:r>
            <a:r>
              <a:rPr lang="en-GB" dirty="0"/>
              <a:t> </a:t>
            </a:r>
            <a:r>
              <a:rPr lang="en-GB" dirty="0" err="1"/>
              <a:t>tugas</a:t>
            </a:r>
            <a:r>
              <a:rPr lang="en-GB" dirty="0"/>
              <a:t> </a:t>
            </a:r>
            <a:r>
              <a:rPr lang="en-GB" dirty="0" err="1"/>
              <a:t>mata</a:t>
            </a:r>
            <a:r>
              <a:rPr lang="en-GB" dirty="0"/>
              <a:t> </a:t>
            </a:r>
            <a:r>
              <a:rPr lang="en-GB" dirty="0" err="1"/>
              <a:t>kuliah</a:t>
            </a:r>
            <a:r>
              <a:rPr lang="en-GB" dirty="0"/>
              <a:t> </a:t>
            </a:r>
            <a:r>
              <a:rPr lang="en-GB" dirty="0" err="1"/>
              <a:t>Magang</a:t>
            </a:r>
            <a:r>
              <a:rPr lang="en-GB" dirty="0"/>
              <a:t> </a:t>
            </a:r>
            <a:r>
              <a:rPr lang="en-GB" dirty="0" err="1"/>
              <a:t>Profesi</a:t>
            </a:r>
            <a:endParaRPr dirty="0"/>
          </a:p>
        </p:txBody>
      </p:sp>
      <p:sp>
        <p:nvSpPr>
          <p:cNvPr id="5" name="Google Shape;228;p19">
            <a:extLst>
              <a:ext uri="{FF2B5EF4-FFF2-40B4-BE49-F238E27FC236}">
                <a16:creationId xmlns:a16="http://schemas.microsoft.com/office/drawing/2014/main" id="{AE9FD651-CB41-C709-E5FD-086BF6DB0080}"/>
              </a:ext>
            </a:extLst>
          </p:cNvPr>
          <p:cNvSpPr txBox="1">
            <a:spLocks/>
          </p:cNvSpPr>
          <p:nvPr/>
        </p:nvSpPr>
        <p:spPr>
          <a:xfrm>
            <a:off x="1094875" y="3084585"/>
            <a:ext cx="7171895" cy="342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800" dirty="0"/>
              <a:t>Pendidikan </a:t>
            </a:r>
            <a:r>
              <a:rPr lang="en-US" sz="1800" dirty="0" err="1"/>
              <a:t>Profesi</a:t>
            </a:r>
            <a:r>
              <a:rPr lang="en-US" sz="1800" dirty="0"/>
              <a:t> </a:t>
            </a:r>
            <a:r>
              <a:rPr lang="en-US" sz="1800" dirty="0" err="1"/>
              <a:t>Akuntansi</a:t>
            </a:r>
            <a:r>
              <a:rPr lang="en-US" sz="1800" dirty="0"/>
              <a:t> – Universitas </a:t>
            </a:r>
            <a:r>
              <a:rPr lang="en-US" sz="1800" dirty="0" err="1"/>
              <a:t>Diponegoro</a:t>
            </a:r>
            <a:r>
              <a:rPr lang="en-US" sz="1800" dirty="0"/>
              <a:t> 2025</a:t>
            </a:r>
          </a:p>
        </p:txBody>
      </p:sp>
      <p:sp>
        <p:nvSpPr>
          <p:cNvPr id="6" name="Google Shape;228;p19">
            <a:extLst>
              <a:ext uri="{FF2B5EF4-FFF2-40B4-BE49-F238E27FC236}">
                <a16:creationId xmlns:a16="http://schemas.microsoft.com/office/drawing/2014/main" id="{3212A6B2-D073-5842-A640-4D0B5186100A}"/>
              </a:ext>
            </a:extLst>
          </p:cNvPr>
          <p:cNvSpPr txBox="1">
            <a:spLocks/>
          </p:cNvSpPr>
          <p:nvPr/>
        </p:nvSpPr>
        <p:spPr>
          <a:xfrm>
            <a:off x="5925015" y="3578956"/>
            <a:ext cx="2393794" cy="342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400" dirty="0"/>
              <a:t>Yumna Atanta Daniswara-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64F12E-78DF-B2E5-A89E-35794738F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0727" y="213106"/>
            <a:ext cx="1456163" cy="145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2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/>
      <p:bldP spid="5" grpId="0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3A43A66A-FBE3-617C-3BB6-419F8A8AC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52;p22">
            <a:extLst>
              <a:ext uri="{FF2B5EF4-FFF2-40B4-BE49-F238E27FC236}">
                <a16:creationId xmlns:a16="http://schemas.microsoft.com/office/drawing/2014/main" id="{70CF4C99-F63E-9D11-A4C5-AF23DA1E9355}"/>
              </a:ext>
            </a:extLst>
          </p:cNvPr>
          <p:cNvSpPr txBox="1">
            <a:spLocks/>
          </p:cNvSpPr>
          <p:nvPr/>
        </p:nvSpPr>
        <p:spPr>
          <a:xfrm>
            <a:off x="267816" y="31188"/>
            <a:ext cx="3962934" cy="32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MELENGKAPI KKP</a:t>
            </a:r>
          </a:p>
          <a:p>
            <a:endParaRPr lang="en-GB" sz="1400" dirty="0"/>
          </a:p>
        </p:txBody>
      </p:sp>
      <p:sp>
        <p:nvSpPr>
          <p:cNvPr id="10" name="Google Shape;252;p22">
            <a:extLst>
              <a:ext uri="{FF2B5EF4-FFF2-40B4-BE49-F238E27FC236}">
                <a16:creationId xmlns:a16="http://schemas.microsoft.com/office/drawing/2014/main" id="{BD7C34E9-8E95-078D-3679-61EC823E14E3}"/>
              </a:ext>
            </a:extLst>
          </p:cNvPr>
          <p:cNvSpPr txBox="1">
            <a:spLocks/>
          </p:cNvSpPr>
          <p:nvPr/>
        </p:nvSpPr>
        <p:spPr>
          <a:xfrm>
            <a:off x="299268" y="4125877"/>
            <a:ext cx="2640074" cy="738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*) </a:t>
            </a:r>
            <a:r>
              <a:rPr lang="en-GB" sz="1400" dirty="0" err="1"/>
              <a:t>Ilustrasi</a:t>
            </a:r>
            <a:r>
              <a:rPr lang="en-GB" sz="1400" dirty="0"/>
              <a:t> KKP PT XYZ </a:t>
            </a:r>
            <a:r>
              <a:rPr lang="en-GB" sz="1400" dirty="0" err="1"/>
              <a:t>dengan</a:t>
            </a:r>
            <a:r>
              <a:rPr lang="en-GB" sz="1400" dirty="0"/>
              <a:t> Kesimpulan -&gt;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D37818-CD8D-A1F6-E16A-9FBF80E31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9342" y="104430"/>
            <a:ext cx="5811061" cy="493463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CBBF7B-4338-504A-F7BB-B2ED004AB50B}"/>
              </a:ext>
            </a:extLst>
          </p:cNvPr>
          <p:cNvSpPr/>
          <p:nvPr/>
        </p:nvSpPr>
        <p:spPr>
          <a:xfrm>
            <a:off x="7252854" y="4620491"/>
            <a:ext cx="644236" cy="1385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Mr. X</a:t>
            </a:r>
            <a:endParaRPr lang="en-ID" sz="11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349C74-428E-8543-E7BD-638113ED6789}"/>
              </a:ext>
            </a:extLst>
          </p:cNvPr>
          <p:cNvSpPr/>
          <p:nvPr/>
        </p:nvSpPr>
        <p:spPr>
          <a:xfrm>
            <a:off x="8001628" y="4620491"/>
            <a:ext cx="644236" cy="1385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Mr. Y</a:t>
            </a:r>
            <a:endParaRPr lang="en-ID" sz="1100" dirty="0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1516BE-7282-86F7-A150-B21DA568F93B}"/>
              </a:ext>
            </a:extLst>
          </p:cNvPr>
          <p:cNvSpPr/>
          <p:nvPr/>
        </p:nvSpPr>
        <p:spPr>
          <a:xfrm>
            <a:off x="2915830" y="4224736"/>
            <a:ext cx="3787307" cy="8114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95331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8"/>
          <p:cNvSpPr txBox="1">
            <a:spLocks noGrp="1"/>
          </p:cNvSpPr>
          <p:nvPr>
            <p:ph type="ctrTitle"/>
          </p:nvPr>
        </p:nvSpPr>
        <p:spPr>
          <a:xfrm>
            <a:off x="1149746" y="1798146"/>
            <a:ext cx="3846000" cy="7736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TERIMA KASIH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07A7B6-BF5A-44D7-77FB-132C68398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096" y="3376640"/>
            <a:ext cx="3052494" cy="20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314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9"/>
          <p:cNvSpPr txBox="1">
            <a:spLocks noGrp="1"/>
          </p:cNvSpPr>
          <p:nvPr>
            <p:ph type="title"/>
          </p:nvPr>
        </p:nvSpPr>
        <p:spPr>
          <a:xfrm>
            <a:off x="521421" y="448606"/>
            <a:ext cx="1955915" cy="3155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Kantor </a:t>
            </a:r>
            <a:r>
              <a:rPr lang="en-US" sz="1100" dirty="0" err="1"/>
              <a:t>Akuntan</a:t>
            </a:r>
            <a:r>
              <a:rPr lang="en-US" sz="1100" dirty="0"/>
              <a:t> Publik</a:t>
            </a:r>
            <a:endParaRPr sz="1100" dirty="0"/>
          </a:p>
        </p:txBody>
      </p:sp>
      <p:sp>
        <p:nvSpPr>
          <p:cNvPr id="228" name="Google Shape;228;p19"/>
          <p:cNvSpPr txBox="1">
            <a:spLocks noGrp="1"/>
          </p:cNvSpPr>
          <p:nvPr>
            <p:ph type="body" idx="1"/>
          </p:nvPr>
        </p:nvSpPr>
        <p:spPr>
          <a:xfrm>
            <a:off x="554144" y="2571750"/>
            <a:ext cx="5582376" cy="6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indent="0">
              <a:buSzPct val="100000"/>
              <a:buNone/>
            </a:pPr>
            <a:r>
              <a:rPr lang="en-ID" sz="1050" b="1" i="0" dirty="0" err="1">
                <a:solidFill>
                  <a:srgbClr val="444444"/>
                </a:solidFill>
                <a:effectLst/>
                <a:latin typeface="Raleway" pitchFamily="2" charset="0"/>
              </a:rPr>
              <a:t>Visi</a:t>
            </a:r>
            <a:r>
              <a:rPr lang="en-ID" sz="1050" b="1" dirty="0">
                <a:solidFill>
                  <a:srgbClr val="444444"/>
                </a:solidFill>
                <a:latin typeface="Raleway" pitchFamily="2" charset="0"/>
              </a:rPr>
              <a:t>:</a:t>
            </a:r>
          </a:p>
          <a:p>
            <a:pPr>
              <a:buSzPct val="100000"/>
              <a:buFont typeface="Arial" panose="020B0604020202020204" pitchFamily="34" charset="0"/>
              <a:buChar char="•"/>
            </a:pPr>
            <a:r>
              <a:rPr lang="en-ID" sz="1050" b="0" i="0" dirty="0" err="1">
                <a:solidFill>
                  <a:srgbClr val="444444"/>
                </a:solidFill>
                <a:effectLst/>
                <a:latin typeface="Raleway" pitchFamily="2" charset="0"/>
              </a:rPr>
              <a:t>Menjadi</a:t>
            </a:r>
            <a:r>
              <a:rPr lang="en-ID" sz="1050" b="0" i="0" dirty="0">
                <a:solidFill>
                  <a:srgbClr val="444444"/>
                </a:solidFill>
                <a:effectLst/>
                <a:latin typeface="Raleway" pitchFamily="2" charset="0"/>
              </a:rPr>
              <a:t> Kantor </a:t>
            </a:r>
            <a:r>
              <a:rPr lang="en-ID" sz="1050" b="0" i="0" dirty="0" err="1">
                <a:solidFill>
                  <a:srgbClr val="444444"/>
                </a:solidFill>
                <a:effectLst/>
                <a:latin typeface="Raleway" pitchFamily="2" charset="0"/>
              </a:rPr>
              <a:t>Akuntan</a:t>
            </a:r>
            <a:r>
              <a:rPr lang="en-ID" sz="1050" b="0" i="0" dirty="0">
                <a:solidFill>
                  <a:srgbClr val="444444"/>
                </a:solidFill>
                <a:effectLst/>
                <a:latin typeface="Raleway" pitchFamily="2" charset="0"/>
              </a:rPr>
              <a:t> Publik yang </a:t>
            </a:r>
            <a:r>
              <a:rPr lang="en-ID" sz="1050" b="0" i="0" dirty="0" err="1">
                <a:solidFill>
                  <a:srgbClr val="444444"/>
                </a:solidFill>
                <a:effectLst/>
                <a:latin typeface="Raleway" pitchFamily="2" charset="0"/>
              </a:rPr>
              <a:t>profesional</a:t>
            </a:r>
            <a:r>
              <a:rPr lang="en-ID" sz="1050" b="0" i="0" dirty="0">
                <a:solidFill>
                  <a:srgbClr val="444444"/>
                </a:solidFill>
                <a:effectLst/>
                <a:latin typeface="Raleway" pitchFamily="2" charset="0"/>
              </a:rPr>
              <a:t> dan </a:t>
            </a:r>
            <a:r>
              <a:rPr lang="en-ID" sz="1050" b="0" i="0" dirty="0" err="1">
                <a:solidFill>
                  <a:srgbClr val="444444"/>
                </a:solidFill>
                <a:effectLst/>
                <a:latin typeface="Raleway" pitchFamily="2" charset="0"/>
              </a:rPr>
              <a:t>bermanfaat</a:t>
            </a:r>
            <a:r>
              <a:rPr lang="en-ID" sz="1050" b="0" i="0" dirty="0">
                <a:solidFill>
                  <a:srgbClr val="444444"/>
                </a:solidFill>
                <a:effectLst/>
                <a:latin typeface="Raleway" pitchFamily="2" charset="0"/>
              </a:rPr>
              <a:t> </a:t>
            </a:r>
            <a:r>
              <a:rPr lang="en-ID" sz="1050" b="0" i="0" dirty="0" err="1">
                <a:solidFill>
                  <a:srgbClr val="444444"/>
                </a:solidFill>
                <a:effectLst/>
                <a:latin typeface="Raleway" pitchFamily="2" charset="0"/>
              </a:rPr>
              <a:t>bagi</a:t>
            </a:r>
            <a:r>
              <a:rPr lang="en-ID" sz="1050" b="0" i="0" dirty="0">
                <a:solidFill>
                  <a:srgbClr val="444444"/>
                </a:solidFill>
                <a:effectLst/>
                <a:latin typeface="Raleway" pitchFamily="2" charset="0"/>
              </a:rPr>
              <a:t> </a:t>
            </a:r>
            <a:r>
              <a:rPr lang="en-ID" sz="1050" b="0" i="0" dirty="0" err="1">
                <a:solidFill>
                  <a:srgbClr val="444444"/>
                </a:solidFill>
                <a:effectLst/>
                <a:latin typeface="Raleway" pitchFamily="2" charset="0"/>
              </a:rPr>
              <a:t>masyarakat</a:t>
            </a:r>
            <a:endParaRPr lang="en-ID" sz="1050" b="0" i="0" dirty="0">
              <a:solidFill>
                <a:srgbClr val="444444"/>
              </a:solidFill>
              <a:effectLst/>
              <a:latin typeface="Raleway" pitchFamily="2" charset="0"/>
            </a:endParaRPr>
          </a:p>
        </p:txBody>
      </p:sp>
      <p:grpSp>
        <p:nvGrpSpPr>
          <p:cNvPr id="230" name="Google Shape;230;p19"/>
          <p:cNvGrpSpPr/>
          <p:nvPr/>
        </p:nvGrpSpPr>
        <p:grpSpPr>
          <a:xfrm>
            <a:off x="5242844" y="1672724"/>
            <a:ext cx="3638921" cy="2882078"/>
            <a:chOff x="5242844" y="1672724"/>
            <a:chExt cx="3638921" cy="2882078"/>
          </a:xfrm>
        </p:grpSpPr>
        <p:sp>
          <p:nvSpPr>
            <p:cNvPr id="231" name="Google Shape;231;p19"/>
            <p:cNvSpPr/>
            <p:nvPr/>
          </p:nvSpPr>
          <p:spPr>
            <a:xfrm>
              <a:off x="6029644" y="3164768"/>
              <a:ext cx="1086000" cy="10941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6621379" y="3689901"/>
              <a:ext cx="861000" cy="8649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5242844" y="3836410"/>
              <a:ext cx="636000" cy="6423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9"/>
            <p:cNvSpPr/>
            <p:nvPr/>
          </p:nvSpPr>
          <p:spPr>
            <a:xfrm flipH="1">
              <a:off x="7709966" y="1672724"/>
              <a:ext cx="1171800" cy="11739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9"/>
            <p:cNvSpPr/>
            <p:nvPr/>
          </p:nvSpPr>
          <p:spPr>
            <a:xfrm flipH="1">
              <a:off x="7521033" y="2661875"/>
              <a:ext cx="544800" cy="5460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9"/>
            <p:cNvSpPr/>
            <p:nvPr/>
          </p:nvSpPr>
          <p:spPr>
            <a:xfrm flipH="1">
              <a:off x="7677121" y="3304496"/>
              <a:ext cx="1171800" cy="1174200"/>
            </a:xfrm>
            <a:prstGeom prst="roundRect">
              <a:avLst>
                <a:gd name="adj" fmla="val 471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732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92100" dist="254000" dir="2700000" sx="108000" sy="108000" algn="tl" rotWithShape="0">
                <a:srgbClr val="000000">
                  <a:alpha val="1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228;p19">
            <a:extLst>
              <a:ext uri="{FF2B5EF4-FFF2-40B4-BE49-F238E27FC236}">
                <a16:creationId xmlns:a16="http://schemas.microsoft.com/office/drawing/2014/main" id="{1D3DB9EE-57A8-A87B-E8AD-983FBA595F4C}"/>
              </a:ext>
            </a:extLst>
          </p:cNvPr>
          <p:cNvSpPr txBox="1">
            <a:spLocks/>
          </p:cNvSpPr>
          <p:nvPr/>
        </p:nvSpPr>
        <p:spPr>
          <a:xfrm>
            <a:off x="521421" y="3130323"/>
            <a:ext cx="8443558" cy="1128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■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■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2200"/>
              <a:buFont typeface="Roboto"/>
              <a:buChar char="■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88900" indent="0">
              <a:buSzPct val="100000"/>
              <a:buNone/>
            </a:pPr>
            <a:r>
              <a:rPr lang="en-ID" sz="1100" b="1" dirty="0" err="1">
                <a:solidFill>
                  <a:srgbClr val="444444"/>
                </a:solidFill>
                <a:latin typeface="Raleway" pitchFamily="2" charset="0"/>
              </a:rPr>
              <a:t>Misi</a:t>
            </a:r>
            <a:r>
              <a:rPr lang="en-ID" sz="1100" b="1" dirty="0">
                <a:solidFill>
                  <a:srgbClr val="444444"/>
                </a:solidFill>
                <a:latin typeface="Raleway" pitchFamily="2" charset="0"/>
              </a:rPr>
              <a:t>:</a:t>
            </a:r>
          </a:p>
          <a:p>
            <a:pPr>
              <a:buSzPct val="100000"/>
              <a:buFont typeface="Arial" panose="020B0604020202020204" pitchFamily="34" charset="0"/>
              <a:buChar char="•"/>
            </a:pP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Memberikan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jasa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profesional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akuntan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publik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dengan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kompetensi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tinggi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,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integeritas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,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obyektif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dan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sesuai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standar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profesional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yang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berlaku</a:t>
            </a:r>
            <a:endParaRPr lang="en-ID" sz="1100" b="0" i="0" dirty="0">
              <a:solidFill>
                <a:schemeClr val="tx1"/>
              </a:solidFill>
              <a:effectLst/>
              <a:latin typeface="Raleway" pitchFamily="2" charset="0"/>
              <a:ea typeface="Malgun Gothic" panose="020B0503020000020004" pitchFamily="34" charset="-127"/>
            </a:endParaRPr>
          </a:p>
          <a:p>
            <a:pPr>
              <a:buSzPct val="100000"/>
              <a:buFont typeface="Arial" panose="020B0604020202020204" pitchFamily="34" charset="0"/>
              <a:buChar char="•"/>
            </a:pP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Merekrut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,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mengembangkan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dan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mempertahankan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staf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profesional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yang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kompeten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,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integritas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tinggi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dan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komunikatif</a:t>
            </a:r>
            <a:endParaRPr lang="en-ID" sz="1100" b="0" i="0" dirty="0">
              <a:solidFill>
                <a:schemeClr val="tx1"/>
              </a:solidFill>
              <a:effectLst/>
              <a:latin typeface="Raleway" pitchFamily="2" charset="0"/>
              <a:ea typeface="Malgun Gothic" panose="020B0503020000020004" pitchFamily="34" charset="-127"/>
            </a:endParaRPr>
          </a:p>
          <a:p>
            <a:pPr>
              <a:buSzPct val="100000"/>
              <a:buFont typeface="Arial" panose="020B0604020202020204" pitchFamily="34" charset="0"/>
              <a:buChar char="•"/>
            </a:pP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Memberikan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nilai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tambah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bagi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klien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dan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pemakai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laporan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 </a:t>
            </a:r>
            <a:r>
              <a:rPr lang="en-ID" sz="1100" b="0" i="0" dirty="0" err="1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keuangan</a:t>
            </a:r>
            <a:r>
              <a:rPr lang="en-ID" sz="1100" b="0" i="0" dirty="0">
                <a:solidFill>
                  <a:schemeClr val="tx1"/>
                </a:solidFill>
                <a:effectLst/>
                <a:latin typeface="Raleway" pitchFamily="2" charset="0"/>
                <a:ea typeface="Malgun Gothic" panose="020B0503020000020004" pitchFamily="34" charset="-127"/>
              </a:rPr>
              <a:t>. </a:t>
            </a:r>
          </a:p>
          <a:p>
            <a:pPr>
              <a:buSzPct val="100000"/>
            </a:pPr>
            <a:endParaRPr lang="en-ID" sz="1100" b="0" i="0" dirty="0">
              <a:solidFill>
                <a:schemeClr val="tx1"/>
              </a:solidFill>
              <a:effectLst/>
              <a:latin typeface="Raleway" pitchFamily="2" charset="0"/>
              <a:ea typeface="Malgun Gothic" panose="020B0503020000020004" pitchFamily="34" charset="-127"/>
            </a:endParaRPr>
          </a:p>
          <a:p>
            <a:pPr>
              <a:buSzPct val="100000"/>
            </a:pPr>
            <a:endParaRPr lang="en-ID" sz="1100" b="0" i="0" dirty="0">
              <a:solidFill>
                <a:schemeClr val="tx1"/>
              </a:solidFill>
              <a:effectLst/>
              <a:latin typeface="Raleway" pitchFamily="2" charset="0"/>
              <a:ea typeface="Malgun Gothic" panose="020B0503020000020004" pitchFamily="34" charset="-127"/>
            </a:endParaRPr>
          </a:p>
          <a:p>
            <a:pPr marL="88900" indent="0">
              <a:buFont typeface="Roboto"/>
              <a:buNone/>
            </a:pPr>
            <a:endParaRPr lang="en-ID" sz="1100" dirty="0">
              <a:solidFill>
                <a:srgbClr val="444444"/>
              </a:solidFill>
              <a:latin typeface="Raleway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4CA2A6-E026-DD9D-C606-DEBC9062F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88" y="302982"/>
            <a:ext cx="2797818" cy="2493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6ACF40-ABAF-7B83-6271-5C28209F25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9053" y="868025"/>
            <a:ext cx="2139791" cy="160484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BA12B3D-9510-AD11-5CA6-E2E5890A0BF8}"/>
              </a:ext>
            </a:extLst>
          </p:cNvPr>
          <p:cNvSpPr/>
          <p:nvPr/>
        </p:nvSpPr>
        <p:spPr>
          <a:xfrm rot="7754533">
            <a:off x="5316042" y="933458"/>
            <a:ext cx="511658" cy="2212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C810D11-68CC-23A6-3D56-BA3BCEC22F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1167" y="699066"/>
            <a:ext cx="2139791" cy="2639075"/>
          </a:xfrm>
          <a:prstGeom prst="rect">
            <a:avLst/>
          </a:prstGeom>
        </p:spPr>
      </p:pic>
      <p:sp>
        <p:nvSpPr>
          <p:cNvPr id="12" name="Google Shape;228;p19">
            <a:extLst>
              <a:ext uri="{FF2B5EF4-FFF2-40B4-BE49-F238E27FC236}">
                <a16:creationId xmlns:a16="http://schemas.microsoft.com/office/drawing/2014/main" id="{0F3364BC-8443-77FB-E9C5-6B29C1F70F6C}"/>
              </a:ext>
            </a:extLst>
          </p:cNvPr>
          <p:cNvSpPr txBox="1">
            <a:spLocks/>
          </p:cNvSpPr>
          <p:nvPr/>
        </p:nvSpPr>
        <p:spPr>
          <a:xfrm>
            <a:off x="477526" y="4196742"/>
            <a:ext cx="5582376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■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■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2200"/>
              <a:buFont typeface="Roboto"/>
              <a:buChar char="■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88900" indent="0">
              <a:lnSpc>
                <a:spcPct val="150000"/>
              </a:lnSpc>
              <a:buSzPct val="100000"/>
              <a:buFont typeface="Roboto"/>
              <a:buNone/>
            </a:pPr>
            <a:r>
              <a:rPr lang="en-US" sz="1050" b="1" dirty="0" err="1">
                <a:solidFill>
                  <a:srgbClr val="444444"/>
                </a:solidFill>
                <a:latin typeface="Raleway" pitchFamily="2" charset="0"/>
              </a:rPr>
              <a:t>Akuntan</a:t>
            </a:r>
            <a:r>
              <a:rPr lang="en-US" sz="1050" b="1" dirty="0">
                <a:solidFill>
                  <a:srgbClr val="444444"/>
                </a:solidFill>
                <a:latin typeface="Raleway" pitchFamily="2" charset="0"/>
              </a:rPr>
              <a:t> Publik : </a:t>
            </a:r>
            <a:r>
              <a:rPr lang="en-US" sz="1050" dirty="0">
                <a:solidFill>
                  <a:srgbClr val="444444"/>
                </a:solidFill>
                <a:latin typeface="Raleway" pitchFamily="2" charset="0"/>
              </a:rPr>
              <a:t>Yulianti, S.E., M. Si., CPA</a:t>
            </a:r>
          </a:p>
          <a:p>
            <a:pPr marL="88900" indent="0">
              <a:lnSpc>
                <a:spcPct val="150000"/>
              </a:lnSpc>
              <a:buSzPct val="100000"/>
              <a:buNone/>
            </a:pPr>
            <a:r>
              <a:rPr lang="en-US" sz="1050" b="1" dirty="0">
                <a:solidFill>
                  <a:srgbClr val="444444"/>
                </a:solidFill>
                <a:latin typeface="Raleway" pitchFamily="2" charset="0"/>
              </a:rPr>
              <a:t>Alamat : </a:t>
            </a:r>
            <a:r>
              <a:rPr lang="en-US" sz="1050" dirty="0">
                <a:solidFill>
                  <a:srgbClr val="444444"/>
                </a:solidFill>
                <a:latin typeface="Raleway" pitchFamily="2" charset="0"/>
              </a:rPr>
              <a:t>Jl. Gemah Jaya II No.345, </a:t>
            </a:r>
            <a:r>
              <a:rPr lang="en-US" sz="1050" dirty="0" err="1">
                <a:solidFill>
                  <a:srgbClr val="444444"/>
                </a:solidFill>
                <a:latin typeface="Raleway" pitchFamily="2" charset="0"/>
              </a:rPr>
              <a:t>Kinijaya</a:t>
            </a:r>
            <a:r>
              <a:rPr lang="en-US" sz="1050" dirty="0">
                <a:solidFill>
                  <a:srgbClr val="444444"/>
                </a:solidFill>
                <a:latin typeface="Raleway" pitchFamily="2" charset="0"/>
              </a:rPr>
              <a:t>, </a:t>
            </a:r>
            <a:r>
              <a:rPr lang="en-US" sz="1050" dirty="0" err="1">
                <a:solidFill>
                  <a:srgbClr val="444444"/>
                </a:solidFill>
                <a:latin typeface="Raleway" pitchFamily="2" charset="0"/>
              </a:rPr>
              <a:t>Kedungmundu</a:t>
            </a:r>
            <a:r>
              <a:rPr lang="en-US" sz="1050" dirty="0">
                <a:solidFill>
                  <a:srgbClr val="444444"/>
                </a:solidFill>
                <a:latin typeface="Raleway" pitchFamily="2" charset="0"/>
              </a:rPr>
              <a:t>, </a:t>
            </a:r>
            <a:r>
              <a:rPr lang="en-US" sz="1050" dirty="0" err="1">
                <a:solidFill>
                  <a:srgbClr val="444444"/>
                </a:solidFill>
                <a:latin typeface="Raleway" pitchFamily="2" charset="0"/>
              </a:rPr>
              <a:t>Kec</a:t>
            </a:r>
            <a:r>
              <a:rPr lang="en-US" sz="1050" dirty="0">
                <a:solidFill>
                  <a:srgbClr val="444444"/>
                </a:solidFill>
                <a:latin typeface="Raleway" pitchFamily="2" charset="0"/>
              </a:rPr>
              <a:t>. </a:t>
            </a:r>
            <a:r>
              <a:rPr lang="en-US" sz="1050" dirty="0" err="1">
                <a:solidFill>
                  <a:srgbClr val="444444"/>
                </a:solidFill>
                <a:latin typeface="Raleway" pitchFamily="2" charset="0"/>
              </a:rPr>
              <a:t>Tembalang</a:t>
            </a:r>
            <a:r>
              <a:rPr lang="en-US" sz="1050" dirty="0">
                <a:solidFill>
                  <a:srgbClr val="444444"/>
                </a:solidFill>
                <a:latin typeface="Raleway" pitchFamily="2" charset="0"/>
              </a:rPr>
              <a:t>, Kota Semarang, Jawa Tengah 50273</a:t>
            </a:r>
            <a:endParaRPr lang="en-ID" sz="1050" dirty="0">
              <a:solidFill>
                <a:srgbClr val="444444"/>
              </a:solidFill>
              <a:latin typeface="Raleway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0"/>
      <p:bldP spid="228" grpId="0" build="p"/>
      <p:bldP spid="8" grpId="0"/>
      <p:bldP spid="1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0"/>
          <p:cNvSpPr txBox="1">
            <a:spLocks noGrp="1"/>
          </p:cNvSpPr>
          <p:nvPr>
            <p:ph type="title"/>
          </p:nvPr>
        </p:nvSpPr>
        <p:spPr>
          <a:xfrm>
            <a:off x="525051" y="642951"/>
            <a:ext cx="69537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Pokok</a:t>
            </a:r>
            <a:r>
              <a:rPr lang="en-GB" dirty="0"/>
              <a:t> </a:t>
            </a:r>
            <a:r>
              <a:rPr lang="en-GB" dirty="0" err="1"/>
              <a:t>Bahasan</a:t>
            </a:r>
            <a:r>
              <a:rPr lang="en-GB" dirty="0"/>
              <a:t> :</a:t>
            </a:r>
            <a:endParaRPr dirty="0"/>
          </a:p>
        </p:txBody>
      </p:sp>
      <p:sp>
        <p:nvSpPr>
          <p:cNvPr id="242" name="Google Shape;242;p20"/>
          <p:cNvSpPr txBox="1">
            <a:spLocks noGrp="1"/>
          </p:cNvSpPr>
          <p:nvPr>
            <p:ph type="body" idx="1"/>
          </p:nvPr>
        </p:nvSpPr>
        <p:spPr>
          <a:xfrm>
            <a:off x="1331692" y="1319766"/>
            <a:ext cx="5716500" cy="3180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■"/>
            </a:pPr>
            <a:r>
              <a:rPr lang="en-US" dirty="0"/>
              <a:t>Kas dan Setara Kas</a:t>
            </a:r>
            <a:endParaRPr dirty="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■"/>
            </a:pPr>
            <a:r>
              <a:rPr lang="en-US" dirty="0" err="1"/>
              <a:t>Prosedur</a:t>
            </a:r>
            <a:r>
              <a:rPr lang="en-US" dirty="0"/>
              <a:t> </a:t>
            </a:r>
            <a:r>
              <a:rPr lang="en-US" dirty="0" err="1"/>
              <a:t>Pemeriksaan</a:t>
            </a:r>
            <a:endParaRPr dirty="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■"/>
            </a:pPr>
            <a:r>
              <a:rPr lang="en-GB" dirty="0" err="1"/>
              <a:t>Dokumentasi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/>
      <p:bldP spid="2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>
            <a:spLocks noGrp="1"/>
          </p:cNvSpPr>
          <p:nvPr>
            <p:ph type="title"/>
          </p:nvPr>
        </p:nvSpPr>
        <p:spPr>
          <a:xfrm>
            <a:off x="356307" y="91903"/>
            <a:ext cx="3962934" cy="37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KAS DAN SETARA KAS</a:t>
            </a:r>
            <a:endParaRPr sz="1400" dirty="0"/>
          </a:p>
        </p:txBody>
      </p:sp>
      <p:sp>
        <p:nvSpPr>
          <p:cNvPr id="2" name="Google Shape;277;p26">
            <a:extLst>
              <a:ext uri="{FF2B5EF4-FFF2-40B4-BE49-F238E27FC236}">
                <a16:creationId xmlns:a16="http://schemas.microsoft.com/office/drawing/2014/main" id="{FDF5DF29-4111-C73D-2772-FAC5027E753B}"/>
              </a:ext>
            </a:extLst>
          </p:cNvPr>
          <p:cNvSpPr txBox="1">
            <a:spLocks/>
          </p:cNvSpPr>
          <p:nvPr/>
        </p:nvSpPr>
        <p:spPr>
          <a:xfrm>
            <a:off x="364006" y="516987"/>
            <a:ext cx="8415988" cy="993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■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■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●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Roboto"/>
              <a:buChar char="○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2200"/>
              <a:buFont typeface="Roboto"/>
              <a:buChar char="■"/>
              <a:defRPr sz="2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just">
              <a:buNone/>
            </a:pPr>
            <a:r>
              <a:rPr lang="en-ID" sz="1200" dirty="0"/>
              <a:t>Kas </a:t>
            </a:r>
            <a:r>
              <a:rPr lang="en-ID" sz="1200" dirty="0" err="1"/>
              <a:t>adalah</a:t>
            </a:r>
            <a:r>
              <a:rPr lang="en-ID" sz="1200" dirty="0"/>
              <a:t> </a:t>
            </a:r>
            <a:r>
              <a:rPr lang="en-ID" sz="1200" b="1" dirty="0"/>
              <a:t>uang </a:t>
            </a:r>
            <a:r>
              <a:rPr lang="en-ID" sz="1200" b="1" dirty="0" err="1"/>
              <a:t>tunai</a:t>
            </a:r>
            <a:r>
              <a:rPr lang="en-ID" sz="1200" b="1" dirty="0"/>
              <a:t> yang </a:t>
            </a:r>
            <a:r>
              <a:rPr lang="en-ID" sz="1200" b="1" dirty="0" err="1"/>
              <a:t>dimiliki</a:t>
            </a:r>
            <a:r>
              <a:rPr lang="en-ID" sz="1200" b="1" dirty="0"/>
              <a:t> </a:t>
            </a:r>
            <a:r>
              <a:rPr lang="en-ID" sz="1200" b="1" dirty="0" err="1"/>
              <a:t>entitas</a:t>
            </a:r>
            <a:r>
              <a:rPr lang="en-ID" sz="1200" dirty="0"/>
              <a:t>, </a:t>
            </a:r>
            <a:r>
              <a:rPr lang="en-ID" sz="1200" dirty="0" err="1"/>
              <a:t>baik</a:t>
            </a:r>
            <a:r>
              <a:rPr lang="en-ID" sz="1200" dirty="0"/>
              <a:t> yang </a:t>
            </a:r>
            <a:r>
              <a:rPr lang="en-ID" sz="1200" dirty="0" err="1"/>
              <a:t>disimpan</a:t>
            </a:r>
            <a:r>
              <a:rPr lang="en-ID" sz="1200" dirty="0"/>
              <a:t> di </a:t>
            </a:r>
            <a:r>
              <a:rPr lang="en-ID" sz="1200" dirty="0" err="1"/>
              <a:t>tangan</a:t>
            </a:r>
            <a:r>
              <a:rPr lang="en-ID" sz="1200" dirty="0"/>
              <a:t> (cash on hand) </a:t>
            </a:r>
            <a:r>
              <a:rPr lang="en-ID" sz="1200" dirty="0" err="1"/>
              <a:t>maupun</a:t>
            </a:r>
            <a:r>
              <a:rPr lang="en-ID" sz="1200" dirty="0"/>
              <a:t> di bank (cash in bank), yang </a:t>
            </a:r>
            <a:r>
              <a:rPr lang="en-ID" sz="1200" dirty="0" err="1"/>
              <a:t>siap</a:t>
            </a:r>
            <a:r>
              <a:rPr lang="en-ID" sz="1200" dirty="0"/>
              <a:t> </a:t>
            </a:r>
            <a:r>
              <a:rPr lang="en-ID" sz="1200" dirty="0" err="1"/>
              <a:t>digunakan</a:t>
            </a:r>
            <a:r>
              <a:rPr lang="en-ID" sz="1200" dirty="0"/>
              <a:t> </a:t>
            </a:r>
            <a:r>
              <a:rPr lang="en-ID" sz="1200" dirty="0" err="1"/>
              <a:t>untuk</a:t>
            </a:r>
            <a:r>
              <a:rPr lang="en-ID" sz="1200" dirty="0"/>
              <a:t> </a:t>
            </a:r>
            <a:r>
              <a:rPr lang="en-ID" sz="1200" dirty="0" err="1"/>
              <a:t>kegiatan</a:t>
            </a:r>
            <a:r>
              <a:rPr lang="en-ID" sz="1200" dirty="0"/>
              <a:t> </a:t>
            </a:r>
            <a:r>
              <a:rPr lang="en-ID" sz="1200" dirty="0" err="1"/>
              <a:t>operasional</a:t>
            </a:r>
            <a:r>
              <a:rPr lang="en-ID" sz="1200" dirty="0"/>
              <a:t> </a:t>
            </a:r>
            <a:r>
              <a:rPr lang="en-ID" sz="1200" dirty="0" err="1"/>
              <a:t>perusahaan</a:t>
            </a:r>
            <a:r>
              <a:rPr lang="en-ID" sz="1200" dirty="0"/>
              <a:t>. </a:t>
            </a:r>
            <a:r>
              <a:rPr lang="en-ID" sz="1200" dirty="0" err="1"/>
              <a:t>Sedangkan</a:t>
            </a:r>
            <a:r>
              <a:rPr lang="en-ID" sz="1200" dirty="0"/>
              <a:t>, </a:t>
            </a:r>
            <a:r>
              <a:rPr lang="en-ID" sz="1200" dirty="0" err="1"/>
              <a:t>setara</a:t>
            </a:r>
            <a:r>
              <a:rPr lang="en-ID" sz="1200" dirty="0"/>
              <a:t> kas </a:t>
            </a:r>
            <a:r>
              <a:rPr lang="en-ID" sz="1200" dirty="0" err="1"/>
              <a:t>adalah</a:t>
            </a:r>
            <a:r>
              <a:rPr lang="en-ID" sz="1200" dirty="0"/>
              <a:t> </a:t>
            </a:r>
            <a:r>
              <a:rPr lang="en-ID" sz="1200" b="1" dirty="0" err="1"/>
              <a:t>investasi</a:t>
            </a:r>
            <a:r>
              <a:rPr lang="en-ID" sz="1200" b="1" dirty="0"/>
              <a:t> </a:t>
            </a:r>
            <a:r>
              <a:rPr lang="en-ID" sz="1200" b="1" dirty="0" err="1"/>
              <a:t>jangka</a:t>
            </a:r>
            <a:r>
              <a:rPr lang="en-ID" sz="1200" b="1" dirty="0"/>
              <a:t> </a:t>
            </a:r>
            <a:r>
              <a:rPr lang="en-ID" sz="1200" b="1" dirty="0" err="1"/>
              <a:t>pendek</a:t>
            </a:r>
            <a:r>
              <a:rPr lang="en-ID" sz="1200" b="1" dirty="0"/>
              <a:t> yang sangat </a:t>
            </a:r>
            <a:r>
              <a:rPr lang="en-ID" sz="1200" b="1" dirty="0" err="1"/>
              <a:t>likuid</a:t>
            </a:r>
            <a:r>
              <a:rPr lang="en-ID" sz="1200" dirty="0"/>
              <a:t>, </a:t>
            </a:r>
            <a:r>
              <a:rPr lang="en-ID" sz="1200" dirty="0" err="1"/>
              <a:t>mudah</a:t>
            </a:r>
            <a:r>
              <a:rPr lang="en-ID" sz="1200" dirty="0"/>
              <a:t> </a:t>
            </a:r>
            <a:r>
              <a:rPr lang="en-ID" sz="1200" dirty="0" err="1"/>
              <a:t>dikonversi</a:t>
            </a:r>
            <a:r>
              <a:rPr lang="en-ID" sz="1200" dirty="0"/>
              <a:t> </a:t>
            </a:r>
            <a:r>
              <a:rPr lang="en-ID" sz="1200" dirty="0" err="1"/>
              <a:t>menjadi</a:t>
            </a:r>
            <a:r>
              <a:rPr lang="en-ID" sz="1200" dirty="0"/>
              <a:t> kas </a:t>
            </a:r>
            <a:r>
              <a:rPr lang="en-ID" sz="1200" dirty="0" err="1"/>
              <a:t>dalam</a:t>
            </a:r>
            <a:r>
              <a:rPr lang="en-ID" sz="1200" dirty="0"/>
              <a:t> </a:t>
            </a:r>
            <a:r>
              <a:rPr lang="en-ID" sz="1200" dirty="0" err="1"/>
              <a:t>jumlah</a:t>
            </a:r>
            <a:r>
              <a:rPr lang="en-ID" sz="1200" dirty="0"/>
              <a:t> yang </a:t>
            </a:r>
            <a:r>
              <a:rPr lang="en-ID" sz="1200" dirty="0" err="1"/>
              <a:t>pasti</a:t>
            </a:r>
            <a:r>
              <a:rPr lang="en-ID" sz="1200" dirty="0"/>
              <a:t>, </a:t>
            </a:r>
            <a:r>
              <a:rPr lang="en-ID" sz="1200" dirty="0" err="1"/>
              <a:t>serta</a:t>
            </a:r>
            <a:r>
              <a:rPr lang="en-ID" sz="1200" dirty="0"/>
              <a:t> </a:t>
            </a:r>
            <a:r>
              <a:rPr lang="en-ID" sz="1200" dirty="0" err="1"/>
              <a:t>memiliki</a:t>
            </a:r>
            <a:r>
              <a:rPr lang="en-ID" sz="1200" dirty="0"/>
              <a:t> </a:t>
            </a:r>
            <a:r>
              <a:rPr lang="en-ID" sz="1200" dirty="0" err="1"/>
              <a:t>risiko</a:t>
            </a:r>
            <a:r>
              <a:rPr lang="en-ID" sz="1200" dirty="0"/>
              <a:t> </a:t>
            </a:r>
            <a:r>
              <a:rPr lang="en-ID" sz="1200" dirty="0" err="1"/>
              <a:t>perubahan</a:t>
            </a:r>
            <a:r>
              <a:rPr lang="en-ID" sz="1200" dirty="0"/>
              <a:t> </a:t>
            </a:r>
            <a:r>
              <a:rPr lang="en-ID" sz="1200" dirty="0" err="1"/>
              <a:t>nilai</a:t>
            </a:r>
            <a:r>
              <a:rPr lang="en-ID" sz="1200" dirty="0"/>
              <a:t> yang </a:t>
            </a:r>
            <a:r>
              <a:rPr lang="en-ID" sz="1200" dirty="0" err="1"/>
              <a:t>tidak</a:t>
            </a:r>
            <a:r>
              <a:rPr lang="en-ID" sz="1200" dirty="0"/>
              <a:t> </a:t>
            </a:r>
            <a:r>
              <a:rPr lang="en-ID" sz="1200" dirty="0" err="1"/>
              <a:t>signifikan</a:t>
            </a:r>
            <a:r>
              <a:rPr lang="en-ID" sz="1200" dirty="0"/>
              <a:t>.</a:t>
            </a:r>
            <a:endParaRPr lang="en-US" sz="1200" dirty="0"/>
          </a:p>
        </p:txBody>
      </p:sp>
      <p:sp>
        <p:nvSpPr>
          <p:cNvPr id="6" name="Google Shape;252;p22">
            <a:extLst>
              <a:ext uri="{FF2B5EF4-FFF2-40B4-BE49-F238E27FC236}">
                <a16:creationId xmlns:a16="http://schemas.microsoft.com/office/drawing/2014/main" id="{8DBD8DB8-5499-DD0B-8BF1-0C4D51ECC98D}"/>
              </a:ext>
            </a:extLst>
          </p:cNvPr>
          <p:cNvSpPr txBox="1">
            <a:spLocks/>
          </p:cNvSpPr>
          <p:nvPr/>
        </p:nvSpPr>
        <p:spPr>
          <a:xfrm>
            <a:off x="356307" y="1485806"/>
            <a:ext cx="3962934" cy="374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/>
              <a:t>STANDART PEKERJAAN LAPANGAN</a:t>
            </a:r>
          </a:p>
        </p:txBody>
      </p:sp>
      <p:sp>
        <p:nvSpPr>
          <p:cNvPr id="7" name="Google Shape;252;p22">
            <a:extLst>
              <a:ext uri="{FF2B5EF4-FFF2-40B4-BE49-F238E27FC236}">
                <a16:creationId xmlns:a16="http://schemas.microsoft.com/office/drawing/2014/main" id="{785E74CD-2639-2311-7582-3A466C6DA223}"/>
              </a:ext>
            </a:extLst>
          </p:cNvPr>
          <p:cNvSpPr txBox="1">
            <a:spLocks/>
          </p:cNvSpPr>
          <p:nvPr/>
        </p:nvSpPr>
        <p:spPr>
          <a:xfrm>
            <a:off x="1650380" y="1792095"/>
            <a:ext cx="2535044" cy="264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i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000" i="1" dirty="0" err="1">
                <a:latin typeface="Arial" panose="020B0604020202020204" pitchFamily="34" charset="0"/>
                <a:cs typeface="Arial" panose="020B0604020202020204" pitchFamily="34" charset="0"/>
              </a:rPr>
              <a:t>akun</a:t>
            </a:r>
            <a:r>
              <a:rPr lang="en-GB" sz="1000" i="1" dirty="0">
                <a:latin typeface="Arial" panose="020B0604020202020204" pitchFamily="34" charset="0"/>
                <a:cs typeface="Arial" panose="020B0604020202020204" pitchFamily="34" charset="0"/>
              </a:rPr>
              <a:t> kas dan </a:t>
            </a:r>
            <a:r>
              <a:rPr lang="en-GB" sz="1000" i="1" dirty="0" err="1">
                <a:latin typeface="Arial" panose="020B0604020202020204" pitchFamily="34" charset="0"/>
                <a:cs typeface="Arial" panose="020B0604020202020204" pitchFamily="34" charset="0"/>
              </a:rPr>
              <a:t>setara</a:t>
            </a:r>
            <a:r>
              <a:rPr lang="en-GB" sz="1000" i="1" dirty="0">
                <a:latin typeface="Arial" panose="020B0604020202020204" pitchFamily="34" charset="0"/>
                <a:cs typeface="Arial" panose="020B0604020202020204" pitchFamily="34" charset="0"/>
              </a:rPr>
              <a:t> kas – SA yang </a:t>
            </a:r>
            <a:r>
              <a:rPr lang="en-GB" sz="1000" i="1" dirty="0" err="1">
                <a:latin typeface="Arial" panose="020B0604020202020204" pitchFamily="34" charset="0"/>
                <a:cs typeface="Arial" panose="020B0604020202020204" pitchFamily="34" charset="0"/>
              </a:rPr>
              <a:t>berelasi</a:t>
            </a:r>
            <a:r>
              <a:rPr lang="en-GB" sz="10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D34875-06B1-C272-5828-36EB15450D7B}"/>
              </a:ext>
            </a:extLst>
          </p:cNvPr>
          <p:cNvCxnSpPr>
            <a:cxnSpLocks/>
          </p:cNvCxnSpPr>
          <p:nvPr/>
        </p:nvCxnSpPr>
        <p:spPr>
          <a:xfrm>
            <a:off x="504990" y="1860476"/>
            <a:ext cx="315285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B4B07EB-B369-C77A-77E8-5810E1B73651}"/>
              </a:ext>
            </a:extLst>
          </p:cNvPr>
          <p:cNvCxnSpPr>
            <a:cxnSpLocks/>
          </p:cNvCxnSpPr>
          <p:nvPr/>
        </p:nvCxnSpPr>
        <p:spPr>
          <a:xfrm>
            <a:off x="452949" y="466573"/>
            <a:ext cx="126433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Google Shape;252;p22">
            <a:extLst>
              <a:ext uri="{FF2B5EF4-FFF2-40B4-BE49-F238E27FC236}">
                <a16:creationId xmlns:a16="http://schemas.microsoft.com/office/drawing/2014/main" id="{D3212B79-6421-AAC5-F275-D051E409731F}"/>
              </a:ext>
            </a:extLst>
          </p:cNvPr>
          <p:cNvSpPr txBox="1">
            <a:spLocks/>
          </p:cNvSpPr>
          <p:nvPr/>
        </p:nvSpPr>
        <p:spPr>
          <a:xfrm>
            <a:off x="761349" y="2670746"/>
            <a:ext cx="7773051" cy="31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 315 -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Pengidentifikasian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 dan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Penilaian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Risiko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Kesalahan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Penyajian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 Material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Melalui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Pemahaman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atas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Entitas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 dan </a:t>
            </a:r>
            <a:r>
              <a:rPr lang="en-ID" sz="1000" i="0" u="none" strike="noStrike" dirty="0" err="1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Lingkungannya</a:t>
            </a:r>
            <a:endParaRPr lang="en-GB" sz="1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0" name="Google Shape;252;p22">
            <a:extLst>
              <a:ext uri="{FF2B5EF4-FFF2-40B4-BE49-F238E27FC236}">
                <a16:creationId xmlns:a16="http://schemas.microsoft.com/office/drawing/2014/main" id="{0526AAB4-C1E7-91CD-9AE9-087052B1DC85}"/>
              </a:ext>
            </a:extLst>
          </p:cNvPr>
          <p:cNvSpPr txBox="1">
            <a:spLocks/>
          </p:cNvSpPr>
          <p:nvPr/>
        </p:nvSpPr>
        <p:spPr>
          <a:xfrm>
            <a:off x="761349" y="3000932"/>
            <a:ext cx="7453383" cy="31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 320 - </a:t>
            </a:r>
            <a:r>
              <a:rPr lang="en-ID" sz="1000" i="0" u="none" strike="noStrike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Materialitas</a:t>
            </a:r>
            <a:r>
              <a:rPr lang="en-ID" sz="1000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D" sz="1000" i="0" u="none" strike="noStrike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dalam</a:t>
            </a:r>
            <a:r>
              <a:rPr lang="en-ID" sz="1000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D" sz="1000" i="0" u="none" strike="noStrike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Tahap</a:t>
            </a:r>
            <a:r>
              <a:rPr lang="en-ID" sz="1000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D" sz="1000" i="0" u="none" strike="noStrike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Perencanaan</a:t>
            </a:r>
            <a:r>
              <a:rPr lang="en-ID" sz="1000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dan </a:t>
            </a:r>
            <a:r>
              <a:rPr lang="en-ID" sz="1000" i="0" u="none" strike="noStrike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Pelaksanaan</a:t>
            </a:r>
            <a:r>
              <a:rPr lang="en-ID" sz="1000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Audit</a:t>
            </a:r>
            <a:endParaRPr lang="en-GB" sz="1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1" name="Google Shape;252;p22">
            <a:extLst>
              <a:ext uri="{FF2B5EF4-FFF2-40B4-BE49-F238E27FC236}">
                <a16:creationId xmlns:a16="http://schemas.microsoft.com/office/drawing/2014/main" id="{8B53AA2B-03FB-4A25-74F9-075CC56EE74C}"/>
              </a:ext>
            </a:extLst>
          </p:cNvPr>
          <p:cNvSpPr txBox="1">
            <a:spLocks/>
          </p:cNvSpPr>
          <p:nvPr/>
        </p:nvSpPr>
        <p:spPr>
          <a:xfrm>
            <a:off x="761349" y="3331118"/>
            <a:ext cx="7453383" cy="31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 500 - </a:t>
            </a:r>
            <a:r>
              <a:rPr lang="en-ID" sz="1000" i="0" u="none" strike="noStrike" dirty="0">
                <a:solidFill>
                  <a:srgbClr val="6EC1E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/>
              </a:rPr>
              <a:t>Bukti Audit</a:t>
            </a:r>
            <a:endParaRPr lang="en-GB" sz="1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252;p22">
            <a:extLst>
              <a:ext uri="{FF2B5EF4-FFF2-40B4-BE49-F238E27FC236}">
                <a16:creationId xmlns:a16="http://schemas.microsoft.com/office/drawing/2014/main" id="{EE534704-7C1E-65B5-0A76-3EF9279A29D7}"/>
              </a:ext>
            </a:extLst>
          </p:cNvPr>
          <p:cNvSpPr txBox="1">
            <a:spLocks/>
          </p:cNvSpPr>
          <p:nvPr/>
        </p:nvSpPr>
        <p:spPr>
          <a:xfrm>
            <a:off x="761348" y="3611968"/>
            <a:ext cx="7453383" cy="31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 505 - </a:t>
            </a:r>
            <a:r>
              <a:rPr lang="en-ID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Konfirmasi</a:t>
            </a:r>
            <a:r>
              <a:rPr lang="en-ID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D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Eksternal</a:t>
            </a:r>
            <a:endParaRPr lang="en-GB" sz="1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Google Shape;252;p22">
            <a:extLst>
              <a:ext uri="{FF2B5EF4-FFF2-40B4-BE49-F238E27FC236}">
                <a16:creationId xmlns:a16="http://schemas.microsoft.com/office/drawing/2014/main" id="{518D5230-8F4F-F276-9BD9-C4EDD300281F}"/>
              </a:ext>
            </a:extLst>
          </p:cNvPr>
          <p:cNvSpPr txBox="1">
            <a:spLocks/>
          </p:cNvSpPr>
          <p:nvPr/>
        </p:nvSpPr>
        <p:spPr>
          <a:xfrm>
            <a:off x="761347" y="3892818"/>
            <a:ext cx="7453383" cy="31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 520 – </a:t>
            </a:r>
            <a:r>
              <a:rPr lang="en-ID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Prosedur</a:t>
            </a:r>
            <a:r>
              <a:rPr lang="en-ID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D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Analitis</a:t>
            </a:r>
            <a:endParaRPr lang="en-GB" sz="1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Google Shape;252;p22">
            <a:extLst>
              <a:ext uri="{FF2B5EF4-FFF2-40B4-BE49-F238E27FC236}">
                <a16:creationId xmlns:a16="http://schemas.microsoft.com/office/drawing/2014/main" id="{68566ED9-A6B3-FD02-4644-6F209C721845}"/>
              </a:ext>
            </a:extLst>
          </p:cNvPr>
          <p:cNvSpPr txBox="1">
            <a:spLocks/>
          </p:cNvSpPr>
          <p:nvPr/>
        </p:nvSpPr>
        <p:spPr>
          <a:xfrm>
            <a:off x="761349" y="2369731"/>
            <a:ext cx="7773051" cy="31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 230 – </a:t>
            </a:r>
            <a:r>
              <a:rPr lang="en-ID" sz="1000" i="0" u="none" strike="noStrike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Dokumentasi</a:t>
            </a:r>
            <a:r>
              <a:rPr lang="en-ID" sz="1000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Audit</a:t>
            </a:r>
            <a:endParaRPr lang="en-GB" sz="1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789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0"/>
      <p:bldP spid="2" grpId="0"/>
      <p:bldP spid="6" grpId="0"/>
      <p:bldP spid="7" grpId="0"/>
      <p:bldP spid="19" grpId="0"/>
      <p:bldP spid="20" grpId="0"/>
      <p:bldP spid="21" grpId="0"/>
      <p:bldP spid="22" grpId="0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36BD99E3-AB19-DD0B-19C1-356CA62F1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>
            <a:extLst>
              <a:ext uri="{FF2B5EF4-FFF2-40B4-BE49-F238E27FC236}">
                <a16:creationId xmlns:a16="http://schemas.microsoft.com/office/drawing/2014/main" id="{81443784-F441-D083-0AF4-01461A6404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514" y="197396"/>
            <a:ext cx="3962934" cy="37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 PROSEDUR PEMERIKSAAN</a:t>
            </a:r>
            <a:endParaRPr sz="1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95092C2-9862-525A-E8B6-803F6FB76176}"/>
              </a:ext>
            </a:extLst>
          </p:cNvPr>
          <p:cNvSpPr/>
          <p:nvPr/>
        </p:nvSpPr>
        <p:spPr>
          <a:xfrm>
            <a:off x="185854" y="1396690"/>
            <a:ext cx="1661528" cy="8008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Raleway" pitchFamily="2" charset="0"/>
              </a:rPr>
              <a:t>MEMAHAMI PENGENDALIAN INTERNAL</a:t>
            </a:r>
            <a:endParaRPr lang="en-ID" b="1" dirty="0">
              <a:latin typeface="Raleway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F4FBCBA-9266-96AB-3DE2-049ABB176568}"/>
              </a:ext>
            </a:extLst>
          </p:cNvPr>
          <p:cNvSpPr/>
          <p:nvPr/>
        </p:nvSpPr>
        <p:spPr>
          <a:xfrm>
            <a:off x="3508914" y="2012263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KONFIRMASI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820EA18-02EA-4244-470D-844B52A3B070}"/>
              </a:ext>
            </a:extLst>
          </p:cNvPr>
          <p:cNvSpPr/>
          <p:nvPr/>
        </p:nvSpPr>
        <p:spPr>
          <a:xfrm>
            <a:off x="1847384" y="1396690"/>
            <a:ext cx="1568605" cy="615573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MEMPERSIAPKAN KKP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F5C1ACC-2963-8328-BAC8-2C2A81B639B3}"/>
              </a:ext>
            </a:extLst>
          </p:cNvPr>
          <p:cNvSpPr/>
          <p:nvPr/>
        </p:nvSpPr>
        <p:spPr>
          <a:xfrm>
            <a:off x="3508914" y="1402128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CASH OPNAME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F287AFD-65CC-994E-6CD2-AF4B1518BC85}"/>
              </a:ext>
            </a:extLst>
          </p:cNvPr>
          <p:cNvSpPr/>
          <p:nvPr/>
        </p:nvSpPr>
        <p:spPr>
          <a:xfrm>
            <a:off x="5170444" y="1396690"/>
            <a:ext cx="1568605" cy="67545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REKONSILIASI PADA TGL NERACA</a:t>
            </a:r>
            <a:endParaRPr lang="en-ID" sz="1200" b="1" dirty="0">
              <a:latin typeface="Raleway" pitchFamily="2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6BE8869-DA0A-9063-AFC7-340F77CF906F}"/>
              </a:ext>
            </a:extLst>
          </p:cNvPr>
          <p:cNvSpPr/>
          <p:nvPr/>
        </p:nvSpPr>
        <p:spPr>
          <a:xfrm>
            <a:off x="6831974" y="1396689"/>
            <a:ext cx="1568605" cy="5352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MELENGKAPI KKP</a:t>
            </a:r>
            <a:endParaRPr lang="en-ID" sz="1200" b="1" dirty="0">
              <a:latin typeface="Raleway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896358F-1D63-FC20-EA70-B6D59B94FB0E}"/>
              </a:ext>
            </a:extLst>
          </p:cNvPr>
          <p:cNvCxnSpPr/>
          <p:nvPr/>
        </p:nvCxnSpPr>
        <p:spPr>
          <a:xfrm>
            <a:off x="185854" y="973873"/>
            <a:ext cx="83411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891E8FB-C147-F5BE-A587-66CA3D0E1D3B}"/>
              </a:ext>
            </a:extLst>
          </p:cNvPr>
          <p:cNvCxnSpPr/>
          <p:nvPr/>
        </p:nvCxnSpPr>
        <p:spPr>
          <a:xfrm>
            <a:off x="966439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4725BFF-A2AD-0660-7943-25B09CCEAE42}"/>
              </a:ext>
            </a:extLst>
          </p:cNvPr>
          <p:cNvCxnSpPr/>
          <p:nvPr/>
        </p:nvCxnSpPr>
        <p:spPr>
          <a:xfrm>
            <a:off x="263168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CD3661A-77D3-5A37-8D99-72F399FDC93D}"/>
              </a:ext>
            </a:extLst>
          </p:cNvPr>
          <p:cNvCxnSpPr/>
          <p:nvPr/>
        </p:nvCxnSpPr>
        <p:spPr>
          <a:xfrm>
            <a:off x="429321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B3DD958-A190-58EF-6E47-F298EF98C38E}"/>
              </a:ext>
            </a:extLst>
          </p:cNvPr>
          <p:cNvCxnSpPr/>
          <p:nvPr/>
        </p:nvCxnSpPr>
        <p:spPr>
          <a:xfrm>
            <a:off x="595474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6D87071-EC66-1E7B-64CB-10AFA9D831C8}"/>
              </a:ext>
            </a:extLst>
          </p:cNvPr>
          <p:cNvCxnSpPr/>
          <p:nvPr/>
        </p:nvCxnSpPr>
        <p:spPr>
          <a:xfrm>
            <a:off x="761627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4635F6AF-B751-0A79-846E-7AFE65299307}"/>
              </a:ext>
            </a:extLst>
          </p:cNvPr>
          <p:cNvSpPr/>
          <p:nvPr/>
        </p:nvSpPr>
        <p:spPr>
          <a:xfrm>
            <a:off x="90510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6910F16-68B9-2B2E-33E2-F6754D0BAA59}"/>
              </a:ext>
            </a:extLst>
          </p:cNvPr>
          <p:cNvSpPr/>
          <p:nvPr/>
        </p:nvSpPr>
        <p:spPr>
          <a:xfrm>
            <a:off x="256477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377C4E3-BF13-4C96-C9C7-FC2824DCC0AF}"/>
              </a:ext>
            </a:extLst>
          </p:cNvPr>
          <p:cNvSpPr/>
          <p:nvPr/>
        </p:nvSpPr>
        <p:spPr>
          <a:xfrm>
            <a:off x="422444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32C0491-9D8B-41EB-E8D4-115251DA57FE}"/>
              </a:ext>
            </a:extLst>
          </p:cNvPr>
          <p:cNvSpPr/>
          <p:nvPr/>
        </p:nvSpPr>
        <p:spPr>
          <a:xfrm>
            <a:off x="588411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529239A-0A19-192D-6991-551E14150A3D}"/>
              </a:ext>
            </a:extLst>
          </p:cNvPr>
          <p:cNvSpPr/>
          <p:nvPr/>
        </p:nvSpPr>
        <p:spPr>
          <a:xfrm>
            <a:off x="754378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0617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0"/>
      <p:bldP spid="4" grpId="0" animBg="1"/>
      <p:bldP spid="5" grpId="0" animBg="1"/>
      <p:bldP spid="7" grpId="0" animBg="1"/>
      <p:bldP spid="9" grpId="0" animBg="1"/>
      <p:bldP spid="11" grpId="0" animBg="1"/>
      <p:bldP spid="12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9C54D41B-2C4E-FE21-9BB3-F31260920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>
            <a:extLst>
              <a:ext uri="{FF2B5EF4-FFF2-40B4-BE49-F238E27FC236}">
                <a16:creationId xmlns:a16="http://schemas.microsoft.com/office/drawing/2014/main" id="{08C6C08F-656D-63E0-AE87-5718B3C03D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514" y="197396"/>
            <a:ext cx="3962934" cy="37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 PROSEDUR PEMERIKSAAN</a:t>
            </a:r>
            <a:endParaRPr sz="1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52816EE-9794-4FAC-DBB7-47FC27E4B777}"/>
              </a:ext>
            </a:extLst>
          </p:cNvPr>
          <p:cNvSpPr/>
          <p:nvPr/>
        </p:nvSpPr>
        <p:spPr>
          <a:xfrm>
            <a:off x="185854" y="1396690"/>
            <a:ext cx="1661528" cy="8008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Raleway" pitchFamily="2" charset="0"/>
              </a:rPr>
              <a:t>MEMAHAMI PENGENDALIAN INTERNAL</a:t>
            </a:r>
            <a:endParaRPr lang="en-ID" b="1" dirty="0">
              <a:latin typeface="Raleway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C29C91A-381A-59ED-41BD-81755C8480E5}"/>
              </a:ext>
            </a:extLst>
          </p:cNvPr>
          <p:cNvCxnSpPr/>
          <p:nvPr/>
        </p:nvCxnSpPr>
        <p:spPr>
          <a:xfrm>
            <a:off x="185854" y="973873"/>
            <a:ext cx="83411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0DBCD73-44F0-B030-5D6E-D68068B22698}"/>
              </a:ext>
            </a:extLst>
          </p:cNvPr>
          <p:cNvCxnSpPr/>
          <p:nvPr/>
        </p:nvCxnSpPr>
        <p:spPr>
          <a:xfrm>
            <a:off x="966439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60C0AFDB-D16E-2E66-F550-226F488894F1}"/>
              </a:ext>
            </a:extLst>
          </p:cNvPr>
          <p:cNvSpPr/>
          <p:nvPr/>
        </p:nvSpPr>
        <p:spPr>
          <a:xfrm>
            <a:off x="90510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26AD5FC-C870-E6D2-2BE1-F424DEDBC172}"/>
              </a:ext>
            </a:extLst>
          </p:cNvPr>
          <p:cNvSpPr/>
          <p:nvPr/>
        </p:nvSpPr>
        <p:spPr>
          <a:xfrm>
            <a:off x="256477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7BED8DB-12F7-0D0A-7770-3913ED860978}"/>
              </a:ext>
            </a:extLst>
          </p:cNvPr>
          <p:cNvSpPr/>
          <p:nvPr/>
        </p:nvSpPr>
        <p:spPr>
          <a:xfrm>
            <a:off x="422444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2EFA0F5-DBCD-E675-A56A-31779D62525B}"/>
              </a:ext>
            </a:extLst>
          </p:cNvPr>
          <p:cNvSpPr/>
          <p:nvPr/>
        </p:nvSpPr>
        <p:spPr>
          <a:xfrm>
            <a:off x="588411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466ADE5-EEE1-02F3-8AA0-009761AB708F}"/>
              </a:ext>
            </a:extLst>
          </p:cNvPr>
          <p:cNvSpPr/>
          <p:nvPr/>
        </p:nvSpPr>
        <p:spPr>
          <a:xfrm>
            <a:off x="754378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7963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0"/>
      <p:bldP spid="4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3D06050-6AD1-84E9-BCE5-653E2D6595B2}"/>
              </a:ext>
            </a:extLst>
          </p:cNvPr>
          <p:cNvSpPr/>
          <p:nvPr/>
        </p:nvSpPr>
        <p:spPr>
          <a:xfrm>
            <a:off x="1297858" y="781665"/>
            <a:ext cx="1017639" cy="1401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4" name="Google Shape;252;p22">
            <a:extLst>
              <a:ext uri="{FF2B5EF4-FFF2-40B4-BE49-F238E27FC236}">
                <a16:creationId xmlns:a16="http://schemas.microsoft.com/office/drawing/2014/main" id="{4A14B7AA-4DA9-D00C-74A1-22DAAC18AF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514" y="197396"/>
            <a:ext cx="3962934" cy="37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MEMAHAMI PENGENDALIAN INTERNAL KLIEN</a:t>
            </a:r>
            <a:endParaRPr sz="1400" dirty="0"/>
          </a:p>
        </p:txBody>
      </p:sp>
      <p:sp>
        <p:nvSpPr>
          <p:cNvPr id="29" name="Google Shape;252;p22">
            <a:extLst>
              <a:ext uri="{FF2B5EF4-FFF2-40B4-BE49-F238E27FC236}">
                <a16:creationId xmlns:a16="http://schemas.microsoft.com/office/drawing/2014/main" id="{0AB7AFDD-39E6-CA6A-87E6-5E4701FF6301}"/>
              </a:ext>
            </a:extLst>
          </p:cNvPr>
          <p:cNvSpPr txBox="1">
            <a:spLocks/>
          </p:cNvSpPr>
          <p:nvPr/>
        </p:nvSpPr>
        <p:spPr>
          <a:xfrm>
            <a:off x="4861670" y="1024665"/>
            <a:ext cx="3962934" cy="374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dirty="0" err="1"/>
              <a:t>Ilustrasi</a:t>
            </a:r>
            <a:r>
              <a:rPr lang="en-GB" sz="1400" dirty="0"/>
              <a:t> </a:t>
            </a:r>
            <a:r>
              <a:rPr lang="en-GB" sz="1400" dirty="0" err="1"/>
              <a:t>beberapa</a:t>
            </a:r>
            <a:r>
              <a:rPr lang="en-GB" sz="1400" dirty="0"/>
              <a:t> SOP PT XYZ</a:t>
            </a:r>
          </a:p>
        </p:txBody>
      </p:sp>
      <p:sp>
        <p:nvSpPr>
          <p:cNvPr id="30" name="Google Shape;252;p22">
            <a:extLst>
              <a:ext uri="{FF2B5EF4-FFF2-40B4-BE49-F238E27FC236}">
                <a16:creationId xmlns:a16="http://schemas.microsoft.com/office/drawing/2014/main" id="{32F94825-CF98-C4A8-C3D0-2564AEAD6EE9}"/>
              </a:ext>
            </a:extLst>
          </p:cNvPr>
          <p:cNvSpPr txBox="1">
            <a:spLocks/>
          </p:cNvSpPr>
          <p:nvPr/>
        </p:nvSpPr>
        <p:spPr>
          <a:xfrm>
            <a:off x="974984" y="2413222"/>
            <a:ext cx="2858621" cy="374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Black"/>
              <a:buNone/>
              <a:defRPr sz="3600" b="0" i="0" u="none" strike="noStrike" cap="none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ID" sz="900" dirty="0"/>
              <a:t>*) </a:t>
            </a:r>
            <a:r>
              <a:rPr lang="en-ID" sz="900" dirty="0" err="1"/>
              <a:t>Pengendalian</a:t>
            </a:r>
            <a:r>
              <a:rPr lang="en-ID" sz="900" dirty="0"/>
              <a:t> yang </a:t>
            </a:r>
            <a:r>
              <a:rPr lang="en-ID" sz="900" dirty="0" err="1"/>
              <a:t>baik</a:t>
            </a:r>
            <a:r>
              <a:rPr lang="en-ID" sz="900" dirty="0"/>
              <a:t> </a:t>
            </a:r>
            <a:r>
              <a:rPr lang="en-ID" sz="900" dirty="0" err="1"/>
              <a:t>dibuktikan</a:t>
            </a:r>
            <a:r>
              <a:rPr lang="en-ID" sz="900" dirty="0"/>
              <a:t> </a:t>
            </a:r>
            <a:r>
              <a:rPr lang="en-ID" sz="900" dirty="0" err="1"/>
              <a:t>dengan</a:t>
            </a:r>
            <a:r>
              <a:rPr lang="en-ID" sz="900" dirty="0"/>
              <a:t> </a:t>
            </a:r>
            <a:r>
              <a:rPr lang="en-ID" sz="900" dirty="0" err="1"/>
              <a:t>adanya</a:t>
            </a:r>
            <a:r>
              <a:rPr lang="en-ID" sz="900" dirty="0"/>
              <a:t> SOP yang </a:t>
            </a:r>
            <a:r>
              <a:rPr lang="en-ID" sz="900" dirty="0" err="1"/>
              <a:t>sesuai</a:t>
            </a:r>
            <a:r>
              <a:rPr lang="en-ID" sz="900" dirty="0"/>
              <a:t> </a:t>
            </a:r>
            <a:r>
              <a:rPr lang="en-ID" sz="900" dirty="0" err="1"/>
              <a:t>dengan</a:t>
            </a:r>
            <a:r>
              <a:rPr lang="en-ID" sz="900" dirty="0"/>
              <a:t> </a:t>
            </a:r>
            <a:r>
              <a:rPr lang="en-ID" sz="900" dirty="0" err="1"/>
              <a:t>standar</a:t>
            </a:r>
            <a:r>
              <a:rPr lang="en-ID" sz="900" dirty="0"/>
              <a:t> </a:t>
            </a:r>
            <a:r>
              <a:rPr lang="en-ID" sz="900" dirty="0" err="1"/>
              <a:t>serta</a:t>
            </a:r>
            <a:r>
              <a:rPr lang="en-ID" sz="900" dirty="0"/>
              <a:t> </a:t>
            </a:r>
            <a:r>
              <a:rPr lang="en-ID" sz="900" dirty="0" err="1"/>
              <a:t>sampel</a:t>
            </a:r>
            <a:r>
              <a:rPr lang="en-ID" sz="900" dirty="0"/>
              <a:t> </a:t>
            </a:r>
            <a:r>
              <a:rPr lang="en-ID" sz="900" dirty="0" err="1"/>
              <a:t>dokumen</a:t>
            </a:r>
            <a:r>
              <a:rPr lang="en-ID" sz="900" dirty="0"/>
              <a:t> yang </a:t>
            </a:r>
            <a:r>
              <a:rPr lang="en-ID" sz="900" dirty="0" err="1"/>
              <a:t>memenuhi</a:t>
            </a:r>
            <a:r>
              <a:rPr lang="en-ID" sz="900" dirty="0"/>
              <a:t> </a:t>
            </a:r>
            <a:r>
              <a:rPr lang="en-ID" sz="900" dirty="0" err="1"/>
              <a:t>ketentuan</a:t>
            </a:r>
            <a:r>
              <a:rPr lang="en-ID" sz="900" dirty="0"/>
              <a:t> </a:t>
            </a:r>
            <a:r>
              <a:rPr lang="en-ID" sz="900" dirty="0" err="1"/>
              <a:t>dalam</a:t>
            </a:r>
            <a:r>
              <a:rPr lang="en-ID" sz="900" dirty="0"/>
              <a:t> SOP </a:t>
            </a:r>
            <a:r>
              <a:rPr lang="en-ID" sz="900" dirty="0" err="1"/>
              <a:t>tersebut</a:t>
            </a:r>
            <a:r>
              <a:rPr lang="en-ID" sz="900" dirty="0"/>
              <a:t>.</a:t>
            </a:r>
            <a:endParaRPr lang="en-GB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5BDBCD-3E2A-AE65-D70B-ECB5D1402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69" y="3812383"/>
            <a:ext cx="6144474" cy="6972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9DB208-6353-82EA-5178-F2EBE0A478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99" y="591120"/>
            <a:ext cx="4134059" cy="13024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DB70CC-D031-11B4-8A78-8BE9FC993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3071" y="1994158"/>
            <a:ext cx="4791533" cy="158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535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>
          <a:extLst>
            <a:ext uri="{FF2B5EF4-FFF2-40B4-BE49-F238E27FC236}">
              <a16:creationId xmlns:a16="http://schemas.microsoft.com/office/drawing/2014/main" id="{07D82F5F-7E9A-B17F-8476-319AE0E01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>
            <a:extLst>
              <a:ext uri="{FF2B5EF4-FFF2-40B4-BE49-F238E27FC236}">
                <a16:creationId xmlns:a16="http://schemas.microsoft.com/office/drawing/2014/main" id="{67FFBF0E-4FD1-E460-228A-A468BF5452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514" y="197396"/>
            <a:ext cx="3962934" cy="37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 PROSEDUR PEMERIKSAAN</a:t>
            </a:r>
            <a:endParaRPr sz="1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1F7A3B6-7E50-83DD-6FC7-06455FA785C3}"/>
              </a:ext>
            </a:extLst>
          </p:cNvPr>
          <p:cNvSpPr/>
          <p:nvPr/>
        </p:nvSpPr>
        <p:spPr>
          <a:xfrm>
            <a:off x="185854" y="1396690"/>
            <a:ext cx="1661528" cy="8008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Raleway" pitchFamily="2" charset="0"/>
              </a:rPr>
              <a:t>MEMAHAMI PENGENDALIAN INTERNAL</a:t>
            </a:r>
            <a:endParaRPr lang="en-ID" b="1" dirty="0">
              <a:latin typeface="Raleway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DE5A57B-4E2F-4D2E-F76C-95CFC39A1D4D}"/>
              </a:ext>
            </a:extLst>
          </p:cNvPr>
          <p:cNvSpPr/>
          <p:nvPr/>
        </p:nvSpPr>
        <p:spPr>
          <a:xfrm>
            <a:off x="1847384" y="1396690"/>
            <a:ext cx="1568605" cy="615573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Raleway" pitchFamily="2" charset="0"/>
              </a:rPr>
              <a:t>MEMPERSIAPKAN KKP</a:t>
            </a:r>
            <a:endParaRPr lang="en-ID" sz="1200" b="1" dirty="0">
              <a:latin typeface="Raleway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ECCF98D-E066-1DAE-2538-A7D452103B1E}"/>
              </a:ext>
            </a:extLst>
          </p:cNvPr>
          <p:cNvCxnSpPr/>
          <p:nvPr/>
        </p:nvCxnSpPr>
        <p:spPr>
          <a:xfrm>
            <a:off x="185854" y="973873"/>
            <a:ext cx="83411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32F1D08-7575-378B-A175-79EC3CC82474}"/>
              </a:ext>
            </a:extLst>
          </p:cNvPr>
          <p:cNvCxnSpPr/>
          <p:nvPr/>
        </p:nvCxnSpPr>
        <p:spPr>
          <a:xfrm>
            <a:off x="966439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71ECBE1-19DA-F3D2-F7A1-6DD4BE935940}"/>
              </a:ext>
            </a:extLst>
          </p:cNvPr>
          <p:cNvCxnSpPr/>
          <p:nvPr/>
        </p:nvCxnSpPr>
        <p:spPr>
          <a:xfrm>
            <a:off x="2631686" y="805344"/>
            <a:ext cx="0" cy="591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1F068DC9-6D83-A499-B176-930FC0DE7894}"/>
              </a:ext>
            </a:extLst>
          </p:cNvPr>
          <p:cNvSpPr/>
          <p:nvPr/>
        </p:nvSpPr>
        <p:spPr>
          <a:xfrm>
            <a:off x="90510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4B5669-7438-9832-C6A7-B5C66740B9C4}"/>
              </a:ext>
            </a:extLst>
          </p:cNvPr>
          <p:cNvSpPr/>
          <p:nvPr/>
        </p:nvSpPr>
        <p:spPr>
          <a:xfrm>
            <a:off x="256477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F6A8B8A-8CEF-D934-D81D-222CDE1B4A3C}"/>
              </a:ext>
            </a:extLst>
          </p:cNvPr>
          <p:cNvSpPr/>
          <p:nvPr/>
        </p:nvSpPr>
        <p:spPr>
          <a:xfrm>
            <a:off x="422444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E4F5075-1FE7-2FE4-D093-40D9B728623B}"/>
              </a:ext>
            </a:extLst>
          </p:cNvPr>
          <p:cNvSpPr/>
          <p:nvPr/>
        </p:nvSpPr>
        <p:spPr>
          <a:xfrm>
            <a:off x="588411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A1BAAA0-C49B-E9B3-4F0A-76AACF7ABD1A}"/>
              </a:ext>
            </a:extLst>
          </p:cNvPr>
          <p:cNvSpPr/>
          <p:nvPr/>
        </p:nvSpPr>
        <p:spPr>
          <a:xfrm>
            <a:off x="7543788" y="933994"/>
            <a:ext cx="126381" cy="11894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0538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0"/>
      <p:bldP spid="4" grpId="0" animBg="1"/>
      <p:bldP spid="7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theme/theme1.xml><?xml version="1.0" encoding="utf-8"?>
<a:theme xmlns:a="http://schemas.openxmlformats.org/drawingml/2006/main" name="0160_Stracciatella_Template_SlidesMania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FFF2CC"/>
      </a:lt2>
      <a:accent1>
        <a:srgbClr val="FFFFFF"/>
      </a:accent1>
      <a:accent2>
        <a:srgbClr val="D9D9D9"/>
      </a:accent2>
      <a:accent3>
        <a:srgbClr val="737373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B366DAC4124F4EAF99D09587391468" ma:contentTypeVersion="4" ma:contentTypeDescription="Create a new document." ma:contentTypeScope="" ma:versionID="b3b2f3360a1d53eed6bbd08397e303ab">
  <xsd:schema xmlns:xsd="http://www.w3.org/2001/XMLSchema" xmlns:xs="http://www.w3.org/2001/XMLSchema" xmlns:p="http://schemas.microsoft.com/office/2006/metadata/properties" xmlns:ns2="1f773fad-415a-4742-8b2a-37ce5515c1f9" targetNamespace="http://schemas.microsoft.com/office/2006/metadata/properties" ma:root="true" ma:fieldsID="98e00a605df122d6afd00a0b8b2c7534" ns2:_="">
    <xsd:import namespace="1f773fad-415a-4742-8b2a-37ce5515c1f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773fad-415a-4742-8b2a-37ce5515c1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7544F3-6AC5-4791-8DED-8A2C4E48899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788F65-47A7-40FF-A715-63BD4C3F65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f773fad-415a-4742-8b2a-37ce5515c1f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946</TotalTime>
  <Words>477</Words>
  <Application>Microsoft Office PowerPoint</Application>
  <PresentationFormat>On-screen Show (16:9)</PresentationFormat>
  <Paragraphs>81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Raleway</vt:lpstr>
      <vt:lpstr>Roboto</vt:lpstr>
      <vt:lpstr>Calibri</vt:lpstr>
      <vt:lpstr>Barlow Black</vt:lpstr>
      <vt:lpstr>Arial</vt:lpstr>
      <vt:lpstr>Barlow Condensed</vt:lpstr>
      <vt:lpstr>0160_Stracciatella_Template_SlidesMania</vt:lpstr>
      <vt:lpstr>PROSEDUR PEMERIKSAAN KAS DAN SETARA KAS</vt:lpstr>
      <vt:lpstr>Disusun sebagai tugas mata kuliah Magang Profesi</vt:lpstr>
      <vt:lpstr>Kantor Akuntan Publik</vt:lpstr>
      <vt:lpstr>Pokok Bahasan :</vt:lpstr>
      <vt:lpstr>KAS DAN SETARA KAS</vt:lpstr>
      <vt:lpstr> PROSEDUR PEMERIKSAAN</vt:lpstr>
      <vt:lpstr> PROSEDUR PEMERIKSAAN</vt:lpstr>
      <vt:lpstr>MEMAHAMI PENGENDALIAN INTERNAL KLIEN</vt:lpstr>
      <vt:lpstr> PROSEDUR PEMERIKSAAN</vt:lpstr>
      <vt:lpstr>PowerPoint Presentation</vt:lpstr>
      <vt:lpstr>PowerPoint Presentation</vt:lpstr>
      <vt:lpstr>PowerPoint Presentation</vt:lpstr>
      <vt:lpstr> PROSEDUR PEMERIKSAAN</vt:lpstr>
      <vt:lpstr>PowerPoint Presentation</vt:lpstr>
      <vt:lpstr>PowerPoint Presentation</vt:lpstr>
      <vt:lpstr> PROSEDUR PEMERIKSAAN</vt:lpstr>
      <vt:lpstr>PowerPoint Presentation</vt:lpstr>
      <vt:lpstr>PowerPoint Presentation</vt:lpstr>
      <vt:lpstr> PROSEDUR PEMERIKSAAN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PROSEDUR PEMERIKSAAN PERSEDIAAN</dc:title>
  <dc:creator>Moon</dc:creator>
  <cp:lastModifiedBy>daniswarayumna@gmail.com</cp:lastModifiedBy>
  <cp:revision>10</cp:revision>
  <dcterms:modified xsi:type="dcterms:W3CDTF">2025-06-14T10:12:10Z</dcterms:modified>
</cp:coreProperties>
</file>